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1" r:id="rId2"/>
    <p:sldId id="262" r:id="rId3"/>
    <p:sldId id="268" r:id="rId4"/>
    <p:sldId id="263" r:id="rId5"/>
    <p:sldId id="264" r:id="rId6"/>
    <p:sldId id="269" r:id="rId7"/>
    <p:sldId id="270" r:id="rId8"/>
    <p:sldId id="265" r:id="rId9"/>
    <p:sldId id="266" r:id="rId10"/>
    <p:sldId id="267" r:id="rId11"/>
  </p:sldIdLst>
  <p:sldSz cx="9144000" cy="6858000" type="screen4x3"/>
  <p:notesSz cx="6858000" cy="9144000"/>
  <p:embeddedFontLst>
    <p:embeddedFont>
      <p:font typeface="Bahnschrift Condensed" pitchFamily="34" charset="0"/>
      <p:regular r:id="rId12"/>
      <p:bold r:id="rId13"/>
    </p:embeddedFont>
    <p:embeddedFont>
      <p:font typeface="Calibri" pitchFamily="34" charset="0"/>
      <p:regular r:id="rId14"/>
      <p:bold r:id="rId15"/>
      <p:italic r:id="rId16"/>
      <p:boldItalic r:id="rId1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0000"/>
    <a:srgbClr val="660066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>
        <p:scale>
          <a:sx n="73" d="100"/>
          <a:sy n="73" d="100"/>
        </p:scale>
        <p:origin x="-129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чт 24.08.23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чт 24.08.23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чт 24.08.23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чт 24.08.23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чт 24.08.23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чт 24.08.23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чт 24.08.23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чт 24.08.23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чт 24.08.23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чт 24.08.23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чт 24.08.23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balono@internet.r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mailto:antonina-m@yandex.ru" TargetMode="Externa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hyperlink" Target="https://vk.com/public219997603" TargetMode="External"/><Relationship Id="rId4" Type="http://schemas.openxmlformats.org/officeDocument/2006/relationships/hyperlink" Target="https://forms.gle/kN3JJREHY1Mxsj9y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0582" y="7965"/>
            <a:ext cx="1607254" cy="6463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МУНИЦИПАЛЬНЫЙ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ПЕДАГОГИЧЕСКИЙ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СОВЕТ/2023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26" name="Picture 2" descr="https://avatars.mds.yandex.net/i?id=b03974b86fb6ede679f4d9c7cc1ceb9794324a44-8797773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25" y="694806"/>
            <a:ext cx="1512168" cy="163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79712" y="115905"/>
            <a:ext cx="6984776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Bahnschrift Condensed" pitchFamily="34" charset="0"/>
              </a:rPr>
              <a:t>«Единое образовательное </a:t>
            </a:r>
            <a:r>
              <a:rPr lang="ru-RU" sz="2000" dirty="0" smtClean="0">
                <a:solidFill>
                  <a:schemeClr val="bg1"/>
                </a:solidFill>
                <a:latin typeface="Bahnschrift Condensed" pitchFamily="34" charset="0"/>
              </a:rPr>
              <a:t>пространство-ключевое </a:t>
            </a:r>
            <a:r>
              <a:rPr lang="ru-RU" sz="2000" dirty="0">
                <a:solidFill>
                  <a:schemeClr val="bg1"/>
                </a:solidFill>
                <a:latin typeface="Bahnschrift Condensed" pitchFamily="34" charset="0"/>
              </a:rPr>
              <a:t>условие </a:t>
            </a:r>
            <a:r>
              <a:rPr lang="ru-RU" sz="2000" dirty="0" smtClean="0">
                <a:solidFill>
                  <a:schemeClr val="bg1"/>
                </a:solidFill>
                <a:latin typeface="Bahnschrift Condensed" pitchFamily="34" charset="0"/>
              </a:rPr>
              <a:t>развития муниципальной </a:t>
            </a:r>
            <a:r>
              <a:rPr lang="ru-RU" sz="2000" dirty="0">
                <a:solidFill>
                  <a:schemeClr val="bg1"/>
                </a:solidFill>
                <a:latin typeface="Bahnschrift Condensed" pitchFamily="34" charset="0"/>
              </a:rPr>
              <a:t>системы образования </a:t>
            </a:r>
            <a:r>
              <a:rPr lang="ru-RU" sz="2000" dirty="0" err="1" smtClean="0">
                <a:solidFill>
                  <a:schemeClr val="bg1"/>
                </a:solidFill>
                <a:latin typeface="Bahnschrift Condensed" pitchFamily="34" charset="0"/>
              </a:rPr>
              <a:t>Балахтинского</a:t>
            </a:r>
            <a:r>
              <a:rPr lang="ru-RU" sz="2000" dirty="0" smtClean="0">
                <a:solidFill>
                  <a:schemeClr val="bg1"/>
                </a:solidFill>
                <a:latin typeface="Bahnschrift Condensed" pitchFamily="34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Bahnschrift Condensed" pitchFamily="34" charset="0"/>
              </a:rPr>
              <a:t>района»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83768" y="1268760"/>
            <a:ext cx="648072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«</a:t>
            </a:r>
            <a:r>
              <a:rPr lang="ru-RU" sz="2800" b="1" dirty="0" smtClean="0">
                <a:solidFill>
                  <a:srgbClr val="C00000"/>
                </a:solidFill>
                <a:latin typeface="Franklin Gothic Medium Cond"/>
              </a:rPr>
              <a:t>Школа</a:t>
            </a:r>
            <a:r>
              <a:rPr lang="ru-RU" sz="2800" b="1" dirty="0" smtClean="0">
                <a:solidFill>
                  <a:srgbClr val="C00000"/>
                </a:solidFill>
              </a:rPr>
              <a:t> цифрового Наставничества» </a:t>
            </a:r>
            <a:r>
              <a:rPr lang="ru-RU" sz="2800" dirty="0" smtClean="0">
                <a:solidFill>
                  <a:srgbClr val="C00000"/>
                </a:solidFill>
              </a:rPr>
              <a:t>- </a:t>
            </a:r>
            <a:r>
              <a:rPr lang="ru-RU" sz="2800" dirty="0" smtClean="0">
                <a:solidFill>
                  <a:srgbClr val="C00000"/>
                </a:solidFill>
                <a:latin typeface="Franklin Gothic Medium Cond"/>
              </a:rPr>
              <a:t>ресурс для развития цифровой грамотности у педагогов муниципалитета.</a:t>
            </a:r>
          </a:p>
          <a:p>
            <a:pPr algn="r"/>
            <a:r>
              <a:rPr lang="ru-RU" sz="2000" dirty="0" smtClean="0">
                <a:solidFill>
                  <a:srgbClr val="8A0000"/>
                </a:solidFill>
              </a:rPr>
              <a:t> </a:t>
            </a:r>
          </a:p>
          <a:p>
            <a:pPr algn="r"/>
            <a:endParaRPr lang="ru-RU" sz="2000" dirty="0">
              <a:solidFill>
                <a:srgbClr val="8A0000"/>
              </a:solidFill>
            </a:endParaRPr>
          </a:p>
          <a:p>
            <a:pPr algn="r"/>
            <a:r>
              <a:rPr lang="ru-RU" sz="2000" dirty="0" smtClean="0">
                <a:solidFill>
                  <a:srgbClr val="8A0000"/>
                </a:solidFill>
                <a:latin typeface="Franklin Gothic Medium Cond"/>
              </a:rPr>
              <a:t>Матвиенко Антонина Сергеевна, </a:t>
            </a:r>
          </a:p>
          <a:p>
            <a:pPr algn="r"/>
            <a:r>
              <a:rPr lang="ru-RU" sz="2000" dirty="0" smtClean="0">
                <a:solidFill>
                  <a:srgbClr val="8A0000"/>
                </a:solidFill>
                <a:latin typeface="Franklin Gothic Medium Cond"/>
              </a:rPr>
              <a:t>методист УО, куратор проекта</a:t>
            </a:r>
            <a:endParaRPr lang="ru-RU" sz="2000" dirty="0">
              <a:solidFill>
                <a:srgbClr val="8A0000"/>
              </a:solidFill>
              <a:latin typeface="Franklin Gothic Medium Cond"/>
            </a:endParaRPr>
          </a:p>
          <a:p>
            <a:endParaRPr lang="ru-RU" sz="2800" dirty="0" smtClean="0">
              <a:solidFill>
                <a:srgbClr val="C00000"/>
              </a:solidFill>
            </a:endParaRPr>
          </a:p>
          <a:p>
            <a:endParaRPr lang="ru-RU" sz="2800" dirty="0">
              <a:solidFill>
                <a:srgbClr val="C00000"/>
              </a:solidFill>
            </a:endParaRPr>
          </a:p>
          <a:p>
            <a:endParaRPr lang="ru-RU" sz="2800" dirty="0" smtClean="0">
              <a:solidFill>
                <a:srgbClr val="C00000"/>
              </a:solidFill>
            </a:endParaRPr>
          </a:p>
          <a:p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9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0582" y="7965"/>
            <a:ext cx="1607254" cy="6463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МУНИЦИПАЛЬНЫЙ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ПЕДАГОГИЧЕСКИЙ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СОВЕТ/2023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26" name="Picture 2" descr="https://avatars.mds.yandex.net/i?id=b03974b86fb6ede679f4d9c7cc1ceb9794324a44-8797773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25" y="694806"/>
            <a:ext cx="1512168" cy="163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79712" y="115905"/>
            <a:ext cx="6984776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Bahnschrift Condensed" pitchFamily="34" charset="0"/>
              </a:rPr>
              <a:t>«Единое образовательное </a:t>
            </a:r>
            <a:r>
              <a:rPr lang="ru-RU" sz="2000" dirty="0" smtClean="0">
                <a:solidFill>
                  <a:schemeClr val="bg1"/>
                </a:solidFill>
                <a:latin typeface="Bahnschrift Condensed" pitchFamily="34" charset="0"/>
              </a:rPr>
              <a:t>пространство-ключевое </a:t>
            </a:r>
            <a:r>
              <a:rPr lang="ru-RU" sz="2000" dirty="0">
                <a:solidFill>
                  <a:schemeClr val="bg1"/>
                </a:solidFill>
                <a:latin typeface="Bahnschrift Condensed" pitchFamily="34" charset="0"/>
              </a:rPr>
              <a:t>условие </a:t>
            </a:r>
            <a:r>
              <a:rPr lang="ru-RU" sz="2000" dirty="0" smtClean="0">
                <a:solidFill>
                  <a:schemeClr val="bg1"/>
                </a:solidFill>
                <a:latin typeface="Bahnschrift Condensed" pitchFamily="34" charset="0"/>
              </a:rPr>
              <a:t>развития муниципальной </a:t>
            </a:r>
            <a:r>
              <a:rPr lang="ru-RU" sz="2000" dirty="0">
                <a:solidFill>
                  <a:schemeClr val="bg1"/>
                </a:solidFill>
                <a:latin typeface="Bahnschrift Condensed" pitchFamily="34" charset="0"/>
              </a:rPr>
              <a:t>системы образования </a:t>
            </a:r>
            <a:r>
              <a:rPr lang="ru-RU" sz="2000" dirty="0" err="1" smtClean="0">
                <a:solidFill>
                  <a:schemeClr val="bg1"/>
                </a:solidFill>
                <a:latin typeface="Bahnschrift Condensed" pitchFamily="34" charset="0"/>
              </a:rPr>
              <a:t>Балахтинского</a:t>
            </a:r>
            <a:r>
              <a:rPr lang="ru-RU" sz="2000" dirty="0" smtClean="0">
                <a:solidFill>
                  <a:schemeClr val="bg1"/>
                </a:solidFill>
                <a:latin typeface="Bahnschrift Condensed" pitchFamily="34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Bahnschrift Condensed" pitchFamily="34" charset="0"/>
              </a:rPr>
              <a:t>района»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564" y="823791"/>
            <a:ext cx="6563072" cy="1143000"/>
          </a:xfrm>
        </p:spPr>
        <p:txBody>
          <a:bodyPr/>
          <a:lstStyle/>
          <a:p>
            <a:r>
              <a:rPr lang="ru-RU" dirty="0" smtClean="0"/>
              <a:t>Контактные данные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851D39A-B2B5-4E6A-8A6C-8F1A66BFB91E}"/>
              </a:ext>
            </a:extLst>
          </p:cNvPr>
          <p:cNvSpPr txBox="1"/>
          <p:nvPr/>
        </p:nvSpPr>
        <p:spPr>
          <a:xfrm>
            <a:off x="1979712" y="1506897"/>
            <a:ext cx="3960440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8A0000"/>
                </a:solidFill>
                <a:effectLst/>
                <a:uLnTx/>
                <a:uFillTx/>
                <a:latin typeface="Franklin Gothic Medium Cond" panose="020B0606030402020204" pitchFamily="34" charset="0"/>
              </a:rPr>
              <a:t>Управление образования администрации Балахтинского района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8A0000"/>
              </a:solidFill>
              <a:effectLst/>
              <a:uLnTx/>
              <a:uFillTx/>
              <a:latin typeface="Franklin Gothic Medium Cond" panose="020B0606030402020204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ar( --e-global-typography-text-font-family )"/>
              </a:rPr>
              <a:t>662340, Красноярский край, </a:t>
            </a:r>
            <a:r>
              <a:rPr kumimoji="0" lang="ru-RU" sz="1800" b="0" i="1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ar( --e-global-typography-text-font-family )"/>
              </a:rPr>
              <a:t>Балахтинский</a:t>
            </a:r>
            <a:r>
              <a:rPr kumimoji="0" lang="ru-RU" sz="1800" b="0" i="1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ar( --e-global-typography-text-font-family )"/>
              </a:rPr>
              <a:t> р-н, </a:t>
            </a:r>
            <a:r>
              <a:rPr kumimoji="0" lang="ru-RU" sz="1800" b="0" i="1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ar( --e-global-typography-text-font-family )"/>
              </a:rPr>
              <a:t>пгт</a:t>
            </a:r>
            <a:r>
              <a:rPr kumimoji="0" lang="ru-RU" sz="1800" b="0" i="1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ar( --e-global-typography-text-font-family )"/>
              </a:rPr>
              <a:t> Балахта, ул. Сурикова, д.1</a:t>
            </a:r>
            <a:endParaRPr kumimoji="0" lang="ru-RU" sz="1800" b="0" i="1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-apple-system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ar( --e-global-typography-text-font-family )"/>
              </a:rPr>
              <a:t>e</a:t>
            </a:r>
            <a:r>
              <a:rPr kumimoji="0" lang="ru-RU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ar( --e-global-typography-text-font-family )"/>
              </a:rPr>
              <a:t>-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ar( --e-global-typography-text-font-family )"/>
              </a:rPr>
              <a:t>mail</a:t>
            </a:r>
            <a:r>
              <a:rPr kumimoji="0" lang="ru-RU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ar( --e-global-typography-text-font-family )"/>
                <a:hlinkClick r:id="rId3"/>
              </a:rPr>
              <a:t>:balono@internet.ru</a:t>
            </a:r>
            <a:endParaRPr kumimoji="0" lang="ru-RU" sz="1800" b="0" i="1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-apple-system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538222"/>
            <a:ext cx="3041469" cy="3041469"/>
          </a:xfrm>
          <a:prstGeom prst="rect">
            <a:avLst/>
          </a:prstGeom>
          <a:ln>
            <a:solidFill>
              <a:srgbClr val="8A0000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5977545" y="2522559"/>
            <a:ext cx="2879394" cy="113877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srgbClr val="8A0000"/>
                </a:solidFill>
                <a:latin typeface="Franklin Gothic Medium Cond" panose="020B0606030402020204" pitchFamily="34" charset="0"/>
              </a:rPr>
              <a:t>Куратор проекта</a:t>
            </a:r>
          </a:p>
          <a:p>
            <a:pPr lvl="0"/>
            <a:r>
              <a:rPr lang="ru-RU" dirty="0" smtClean="0">
                <a:solidFill>
                  <a:srgbClr val="8A0000"/>
                </a:solidFill>
                <a:latin typeface="Franklin Gothic Medium Cond" panose="020B0606030402020204" pitchFamily="34" charset="0"/>
              </a:rPr>
              <a:t>Матвиенко </a:t>
            </a:r>
            <a:r>
              <a:rPr lang="ru-RU" dirty="0">
                <a:solidFill>
                  <a:srgbClr val="8A0000"/>
                </a:solidFill>
                <a:latin typeface="Franklin Gothic Medium Cond" panose="020B0606030402020204" pitchFamily="34" charset="0"/>
              </a:rPr>
              <a:t>Антонина Сергеевна, методист УО</a:t>
            </a:r>
          </a:p>
          <a:p>
            <a:pPr lvl="0"/>
            <a:r>
              <a:rPr lang="en-US" sz="1400" b="1" dirty="0" smtClean="0">
                <a:solidFill>
                  <a:srgbClr val="8A0000"/>
                </a:solidFill>
                <a:latin typeface="Franklin Gothic Medium Cond" panose="020B0606030402020204" pitchFamily="34" charset="0"/>
              </a:rPr>
              <a:t>e-mail</a:t>
            </a:r>
            <a:r>
              <a:rPr lang="ru-RU" sz="1400" b="1" dirty="0" smtClean="0">
                <a:solidFill>
                  <a:srgbClr val="8A0000"/>
                </a:solidFill>
                <a:latin typeface="Franklin Gothic Medium Cond" panose="020B0606030402020204" pitchFamily="34" charset="0"/>
              </a:rPr>
              <a:t>:</a:t>
            </a:r>
            <a:r>
              <a:rPr lang="ru-RU" sz="1400" b="1" dirty="0" smtClean="0">
                <a:solidFill>
                  <a:srgbClr val="4472C4">
                    <a:lumMod val="50000"/>
                  </a:srgbClr>
                </a:solidFill>
                <a:latin typeface="Franklin Gothic Medium Cond" panose="020B0606030402020204" pitchFamily="34" charset="0"/>
              </a:rPr>
              <a:t> </a:t>
            </a:r>
            <a:r>
              <a:rPr lang="ru-RU" sz="1400" b="1" dirty="0" smtClean="0">
                <a:solidFill>
                  <a:srgbClr val="4472C4">
                    <a:lumMod val="50000"/>
                  </a:srgbClr>
                </a:solidFill>
                <a:latin typeface="Franklin Gothic Medium Cond" panose="020B0606030402020204" pitchFamily="34" charset="0"/>
                <a:hlinkClick r:id="rId5"/>
              </a:rPr>
              <a:t> </a:t>
            </a:r>
            <a:r>
              <a:rPr lang="en-US" sz="1400" b="1" dirty="0" smtClean="0">
                <a:solidFill>
                  <a:srgbClr val="4472C4">
                    <a:lumMod val="50000"/>
                  </a:srgbClr>
                </a:solidFill>
                <a:latin typeface="Franklin Gothic Medium Cond" panose="020B0606030402020204" pitchFamily="34" charset="0"/>
                <a:hlinkClick r:id="rId5"/>
              </a:rPr>
              <a:t>antonina-m@yandex.ru</a:t>
            </a:r>
            <a:r>
              <a:rPr lang="en-US" sz="1400" b="1" dirty="0" smtClean="0">
                <a:solidFill>
                  <a:srgbClr val="4472C4">
                    <a:lumMod val="50000"/>
                  </a:srgbClr>
                </a:solidFill>
                <a:latin typeface="Franklin Gothic Medium Cond" panose="020B0606030402020204" pitchFamily="34" charset="0"/>
              </a:rPr>
              <a:t>  </a:t>
            </a:r>
            <a:endParaRPr lang="ru-RU" sz="1400" b="1" dirty="0">
              <a:solidFill>
                <a:srgbClr val="4472C4">
                  <a:lumMod val="50000"/>
                </a:srgbClr>
              </a:solidFill>
              <a:latin typeface="Franklin Gothic Medium Cond" panose="020B06060304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323" y="3611853"/>
            <a:ext cx="2967838" cy="2967838"/>
          </a:xfrm>
          <a:prstGeom prst="rect">
            <a:avLst/>
          </a:prstGeom>
          <a:ln>
            <a:solidFill>
              <a:srgbClr val="8A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021767" y="1510357"/>
            <a:ext cx="287939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8A0000"/>
                </a:solidFill>
              </a:rPr>
              <a:t>Руководитель проекта Константин Андреевич Кузьмин, руководитель УО</a:t>
            </a:r>
            <a:endParaRPr lang="ru-RU" b="1" dirty="0">
              <a:solidFill>
                <a:srgbClr val="8A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64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0582" y="7965"/>
            <a:ext cx="1607254" cy="6463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МУНИЦИПАЛЬНЫЙ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ПЕДАГОГИЧЕСКИЙ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СОВЕТ/2023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26" name="Picture 2" descr="https://avatars.mds.yandex.net/i?id=b03974b86fb6ede679f4d9c7cc1ceb9794324a44-8797773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25" y="694806"/>
            <a:ext cx="1512168" cy="163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79712" y="115905"/>
            <a:ext cx="6984776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Bahnschrift Condensed" pitchFamily="34" charset="0"/>
              </a:rPr>
              <a:t>«Единое образовательное </a:t>
            </a:r>
            <a:r>
              <a:rPr lang="ru-RU" sz="2000" dirty="0" smtClean="0">
                <a:solidFill>
                  <a:schemeClr val="bg1"/>
                </a:solidFill>
                <a:latin typeface="Bahnschrift Condensed" pitchFamily="34" charset="0"/>
              </a:rPr>
              <a:t>пространство-ключевое </a:t>
            </a:r>
            <a:r>
              <a:rPr lang="ru-RU" sz="2000" dirty="0">
                <a:solidFill>
                  <a:schemeClr val="bg1"/>
                </a:solidFill>
                <a:latin typeface="Bahnschrift Condensed" pitchFamily="34" charset="0"/>
              </a:rPr>
              <a:t>условие </a:t>
            </a:r>
            <a:r>
              <a:rPr lang="ru-RU" sz="2000" dirty="0" smtClean="0">
                <a:solidFill>
                  <a:schemeClr val="bg1"/>
                </a:solidFill>
                <a:latin typeface="Bahnschrift Condensed" pitchFamily="34" charset="0"/>
              </a:rPr>
              <a:t>развития муниципальной </a:t>
            </a:r>
            <a:r>
              <a:rPr lang="ru-RU" sz="2000" dirty="0">
                <a:solidFill>
                  <a:schemeClr val="bg1"/>
                </a:solidFill>
                <a:latin typeface="Bahnschrift Condensed" pitchFamily="34" charset="0"/>
              </a:rPr>
              <a:t>системы образования </a:t>
            </a:r>
            <a:r>
              <a:rPr lang="ru-RU" sz="2000" dirty="0" err="1" smtClean="0">
                <a:solidFill>
                  <a:schemeClr val="bg1"/>
                </a:solidFill>
                <a:latin typeface="Bahnschrift Condensed" pitchFamily="34" charset="0"/>
              </a:rPr>
              <a:t>Балахтинского</a:t>
            </a:r>
            <a:r>
              <a:rPr lang="ru-RU" sz="2000" dirty="0" smtClean="0">
                <a:solidFill>
                  <a:schemeClr val="bg1"/>
                </a:solidFill>
                <a:latin typeface="Bahnschrift Condensed" pitchFamily="34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Bahnschrift Condensed" pitchFamily="34" charset="0"/>
              </a:rPr>
              <a:t>района»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23728" y="980728"/>
            <a:ext cx="48657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Вызовы     проблемы:</a:t>
            </a:r>
            <a:endParaRPr lang="ru-RU" sz="4000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3949405" y="1376615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993404" y="1721896"/>
            <a:ext cx="697108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Franklin Gothic Medium Cond"/>
              </a:rPr>
              <a:t>Недостаток компетентных учителей в области цифровых технологий: проект может подготовить наставников, учителей,         которые смогут передать свои знания и опыт учащимся, помогая им развиваться в цифровой сфере.</a:t>
            </a:r>
          </a:p>
          <a:p>
            <a:endParaRPr lang="ru-RU" dirty="0">
              <a:latin typeface="Franklin Gothic Medium Cond"/>
            </a:endParaRPr>
          </a:p>
          <a:p>
            <a:r>
              <a:rPr lang="ru-RU" dirty="0" smtClean="0">
                <a:latin typeface="Franklin Gothic Medium Cond"/>
              </a:rPr>
              <a:t>Неактуальность </a:t>
            </a:r>
            <a:r>
              <a:rPr lang="ru-RU" dirty="0">
                <a:latin typeface="Franklin Gothic Medium Cond"/>
              </a:rPr>
              <a:t>учебной программы: цифровые технологии развиваются очень быстро, и рабочие программы не всегда успевают за этим развитием. Школа цифрового наставничества может адаптировать рабочую программу к изменениям и требованиям </a:t>
            </a:r>
            <a:r>
              <a:rPr lang="ru-RU" dirty="0" smtClean="0">
                <a:latin typeface="Franklin Gothic Medium Cond"/>
              </a:rPr>
              <a:t>современной цифровой среде.</a:t>
            </a:r>
            <a:endParaRPr lang="ru-RU" dirty="0">
              <a:latin typeface="Franklin Gothic Medium Cond"/>
            </a:endParaRPr>
          </a:p>
          <a:p>
            <a:endParaRPr lang="ru-RU" dirty="0">
              <a:latin typeface="Franklin Gothic Medium Cond"/>
            </a:endParaRPr>
          </a:p>
          <a:p>
            <a:r>
              <a:rPr lang="ru-RU" dirty="0" smtClean="0">
                <a:latin typeface="Franklin Gothic Medium Cond"/>
              </a:rPr>
              <a:t>Недостаток </a:t>
            </a:r>
            <a:r>
              <a:rPr lang="ru-RU" dirty="0">
                <a:latin typeface="Franklin Gothic Medium Cond"/>
              </a:rPr>
              <a:t>практического опыта: образование в области цифровых технологий требует не только теоретических знаний, но и навыков, получаемых на практике. Проект может предоставить педагогам возможность практиковаться в реальных проектах и задачах, что поможет им получить необходимый опыт.</a:t>
            </a:r>
          </a:p>
        </p:txBody>
      </p:sp>
    </p:spTree>
    <p:extLst>
      <p:ext uri="{BB962C8B-B14F-4D97-AF65-F5344CB8AC3E}">
        <p14:creationId xmlns:p14="http://schemas.microsoft.com/office/powerpoint/2010/main" val="292431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0582" y="7965"/>
            <a:ext cx="1607254" cy="6463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МУНИЦИПАЛЬНЫЙ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ПЕДАГОГИЧЕСКИЙ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СОВЕТ/2023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26" name="Picture 2" descr="https://avatars.mds.yandex.net/i?id=b03974b86fb6ede679f4d9c7cc1ceb9794324a44-8797773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25" y="694806"/>
            <a:ext cx="1512168" cy="163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79712" y="115905"/>
            <a:ext cx="6984776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Bahnschrift Condensed" pitchFamily="34" charset="0"/>
              </a:rPr>
              <a:t>«Единое образовательное </a:t>
            </a:r>
            <a:r>
              <a:rPr lang="ru-RU" sz="2000" dirty="0" smtClean="0">
                <a:solidFill>
                  <a:schemeClr val="bg1"/>
                </a:solidFill>
                <a:latin typeface="Bahnschrift Condensed" pitchFamily="34" charset="0"/>
              </a:rPr>
              <a:t>пространство-ключевое </a:t>
            </a:r>
            <a:r>
              <a:rPr lang="ru-RU" sz="2000" dirty="0">
                <a:solidFill>
                  <a:schemeClr val="bg1"/>
                </a:solidFill>
                <a:latin typeface="Bahnschrift Condensed" pitchFamily="34" charset="0"/>
              </a:rPr>
              <a:t>условие </a:t>
            </a:r>
            <a:r>
              <a:rPr lang="ru-RU" sz="2000" dirty="0" smtClean="0">
                <a:solidFill>
                  <a:schemeClr val="bg1"/>
                </a:solidFill>
                <a:latin typeface="Bahnschrift Condensed" pitchFamily="34" charset="0"/>
              </a:rPr>
              <a:t>развития муниципальной </a:t>
            </a:r>
            <a:r>
              <a:rPr lang="ru-RU" sz="2000" dirty="0">
                <a:solidFill>
                  <a:schemeClr val="bg1"/>
                </a:solidFill>
                <a:latin typeface="Bahnschrift Condensed" pitchFamily="34" charset="0"/>
              </a:rPr>
              <a:t>системы образования </a:t>
            </a:r>
            <a:r>
              <a:rPr lang="ru-RU" sz="2000" dirty="0" err="1" smtClean="0">
                <a:solidFill>
                  <a:schemeClr val="bg1"/>
                </a:solidFill>
                <a:latin typeface="Bahnschrift Condensed" pitchFamily="34" charset="0"/>
              </a:rPr>
              <a:t>Балахтинского</a:t>
            </a:r>
            <a:r>
              <a:rPr lang="ru-RU" sz="2000" dirty="0" smtClean="0">
                <a:solidFill>
                  <a:schemeClr val="bg1"/>
                </a:solidFill>
                <a:latin typeface="Bahnschrift Condensed" pitchFamily="34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Bahnschrift Condensed" pitchFamily="34" charset="0"/>
              </a:rPr>
              <a:t>района»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47978" y="1692119"/>
            <a:ext cx="714450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16" marR="0" lvl="0" indent="-342816" algn="just" defTabSz="914177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    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 Cond"/>
              </a:rPr>
              <a:t>Организовать в муниципалитете виртуальную «Школу цифрового Наставничества»  для формирования цифровых компетенции у педагога, повышения его  компетенций по работе в цифровой среде, с цифровыми продуктами, включая активность по созданию и сбору данных, их обработке и анализу, а также по автоматизации процессов с помощью компьютерных технологий для целенаправленного, эффективного  применения технических знаний и умений в реальной образовательной деятельности, где  наставническая деятельность - средство для  качественного изменения традиционной формы повышения квалификации в соответствии с целями и задачами развития цифровой образовательной среды в образовательных организациях муниципалитета.</a:t>
            </a:r>
          </a:p>
          <a:p>
            <a:pPr marL="342816" marR="0" lvl="0" indent="-342816" algn="just" defTabSz="914177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91880" y="980728"/>
            <a:ext cx="36712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Проектная идея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81412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0582" y="7965"/>
            <a:ext cx="1607254" cy="6463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МУНИЦИПАЛЬНЫЙ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ПЕДАГОГИЧЕСКИЙ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СОВЕТ/2023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26" name="Picture 2" descr="https://avatars.mds.yandex.net/i?id=b03974b86fb6ede679f4d9c7cc1ceb9794324a44-8797773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25" y="694806"/>
            <a:ext cx="1512168" cy="163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79712" y="115905"/>
            <a:ext cx="6984776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Bahnschrift Condensed" pitchFamily="34" charset="0"/>
              </a:rPr>
              <a:t>«Единое образовательное </a:t>
            </a:r>
            <a:r>
              <a:rPr lang="ru-RU" sz="2000" dirty="0" smtClean="0">
                <a:solidFill>
                  <a:schemeClr val="bg1"/>
                </a:solidFill>
                <a:latin typeface="Bahnschrift Condensed" pitchFamily="34" charset="0"/>
              </a:rPr>
              <a:t>пространство-ключевое </a:t>
            </a:r>
            <a:r>
              <a:rPr lang="ru-RU" sz="2000" dirty="0">
                <a:solidFill>
                  <a:schemeClr val="bg1"/>
                </a:solidFill>
                <a:latin typeface="Bahnschrift Condensed" pitchFamily="34" charset="0"/>
              </a:rPr>
              <a:t>условие </a:t>
            </a:r>
            <a:r>
              <a:rPr lang="ru-RU" sz="2000" dirty="0" smtClean="0">
                <a:solidFill>
                  <a:schemeClr val="bg1"/>
                </a:solidFill>
                <a:latin typeface="Bahnschrift Condensed" pitchFamily="34" charset="0"/>
              </a:rPr>
              <a:t>развития муниципальной </a:t>
            </a:r>
            <a:r>
              <a:rPr lang="ru-RU" sz="2000" dirty="0">
                <a:solidFill>
                  <a:schemeClr val="bg1"/>
                </a:solidFill>
                <a:latin typeface="Bahnschrift Condensed" pitchFamily="34" charset="0"/>
              </a:rPr>
              <a:t>системы образования </a:t>
            </a:r>
            <a:r>
              <a:rPr lang="ru-RU" sz="2000" dirty="0" err="1" smtClean="0">
                <a:solidFill>
                  <a:schemeClr val="bg1"/>
                </a:solidFill>
                <a:latin typeface="Bahnschrift Condensed" pitchFamily="34" charset="0"/>
              </a:rPr>
              <a:t>Балахтинского</a:t>
            </a:r>
            <a:r>
              <a:rPr lang="ru-RU" sz="2000" dirty="0" smtClean="0">
                <a:solidFill>
                  <a:schemeClr val="bg1"/>
                </a:solidFill>
                <a:latin typeface="Bahnschrift Condensed" pitchFamily="34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Bahnschrift Condensed" pitchFamily="34" charset="0"/>
              </a:rPr>
              <a:t>района»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564" y="695637"/>
            <a:ext cx="6563072" cy="686566"/>
          </a:xfrm>
        </p:spPr>
        <p:txBody>
          <a:bodyPr/>
          <a:lstStyle/>
          <a:p>
            <a:r>
              <a:rPr lang="ru-RU" dirty="0" err="1" smtClean="0"/>
              <a:t>Благополучатели</a:t>
            </a:r>
            <a:r>
              <a:rPr lang="ru-RU" dirty="0" smtClean="0"/>
              <a:t>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9712" y="1340769"/>
            <a:ext cx="6984776" cy="5328592"/>
          </a:xfrm>
        </p:spPr>
        <p:txBody>
          <a:bodyPr/>
          <a:lstStyle/>
          <a:p>
            <a:pPr marL="0" indent="0">
              <a:buNone/>
            </a:pPr>
            <a:r>
              <a:rPr lang="ru-RU" sz="1500" b="1" dirty="0" smtClean="0">
                <a:latin typeface="Franklin Gothic Medium Cond"/>
              </a:rPr>
              <a:t> </a:t>
            </a:r>
            <a:r>
              <a:rPr lang="ru-RU" sz="1500" b="1" dirty="0">
                <a:solidFill>
                  <a:srgbClr val="8A0000"/>
                </a:solidFill>
                <a:latin typeface="Franklin Gothic Medium Cond"/>
              </a:rPr>
              <a:t>Школьники. </a:t>
            </a:r>
            <a:r>
              <a:rPr lang="ru-RU" sz="1500" dirty="0">
                <a:latin typeface="Franklin Gothic Medium Cond"/>
              </a:rPr>
              <a:t>Они получают ценные знания и навыки от опытных наставников/учителей, что позволяет им развиваться и реализовывать свой потенциал.</a:t>
            </a:r>
          </a:p>
          <a:p>
            <a:pPr marL="0" indent="0">
              <a:buNone/>
            </a:pPr>
            <a:r>
              <a:rPr lang="ru-RU" sz="1500" b="1" dirty="0" smtClean="0">
                <a:solidFill>
                  <a:srgbClr val="8A0000"/>
                </a:solidFill>
                <a:latin typeface="Franklin Gothic Medium Cond"/>
              </a:rPr>
              <a:t>Молодые </a:t>
            </a:r>
            <a:r>
              <a:rPr lang="ru-RU" sz="1500" b="1" dirty="0">
                <a:solidFill>
                  <a:srgbClr val="8A0000"/>
                </a:solidFill>
                <a:latin typeface="Franklin Gothic Medium Cond"/>
              </a:rPr>
              <a:t>специалисты. </a:t>
            </a:r>
            <a:r>
              <a:rPr lang="ru-RU" sz="1500" dirty="0">
                <a:latin typeface="Franklin Gothic Medium Cond"/>
              </a:rPr>
              <a:t>Они получают помощь и поддержку в профессиональном росте от своих наставников, что помогает им быстрее адаптироваться к новой работе и повышать свою квалификацию в условиях </a:t>
            </a:r>
            <a:r>
              <a:rPr lang="ru-RU" sz="1500" dirty="0" err="1">
                <a:latin typeface="Franklin Gothic Medium Cond"/>
              </a:rPr>
              <a:t>цифровизации</a:t>
            </a:r>
            <a:r>
              <a:rPr lang="ru-RU" sz="1500" dirty="0">
                <a:latin typeface="Franklin Gothic Medium Cond"/>
              </a:rPr>
              <a:t> школы.</a:t>
            </a:r>
          </a:p>
          <a:p>
            <a:pPr marL="0" indent="0">
              <a:buNone/>
            </a:pPr>
            <a:r>
              <a:rPr lang="ru-RU" sz="1500" dirty="0" smtClean="0">
                <a:latin typeface="Franklin Gothic Medium Cond"/>
              </a:rPr>
              <a:t> </a:t>
            </a:r>
            <a:r>
              <a:rPr lang="ru-RU" sz="1500" b="1" dirty="0">
                <a:solidFill>
                  <a:srgbClr val="8A0000"/>
                </a:solidFill>
                <a:latin typeface="Franklin Gothic Medium Cond"/>
              </a:rPr>
              <a:t>Опытные работники</a:t>
            </a:r>
            <a:r>
              <a:rPr lang="ru-RU" sz="1500" b="1" dirty="0">
                <a:latin typeface="Franklin Gothic Medium Cond"/>
              </a:rPr>
              <a:t>. </a:t>
            </a:r>
            <a:r>
              <a:rPr lang="ru-RU" sz="1500" dirty="0">
                <a:latin typeface="Franklin Gothic Medium Cond"/>
              </a:rPr>
              <a:t>Они могут поделиться своим опытом и знаниями с другими участниками сообщества, что позволяет им быть востребованными специалистами.</a:t>
            </a:r>
          </a:p>
          <a:p>
            <a:pPr marL="0" indent="0">
              <a:buNone/>
            </a:pPr>
            <a:r>
              <a:rPr lang="ru-RU" sz="1500" b="1" dirty="0" smtClean="0">
                <a:solidFill>
                  <a:srgbClr val="8A0000"/>
                </a:solidFill>
                <a:latin typeface="Franklin Gothic Medium Cond"/>
              </a:rPr>
              <a:t>Учителя-предметники</a:t>
            </a:r>
            <a:r>
              <a:rPr lang="ru-RU" sz="1500" b="1" dirty="0">
                <a:solidFill>
                  <a:srgbClr val="8A0000"/>
                </a:solidFill>
                <a:latin typeface="Franklin Gothic Medium Cond"/>
              </a:rPr>
              <a:t>. </a:t>
            </a:r>
            <a:r>
              <a:rPr lang="ru-RU" sz="1500" dirty="0" smtClean="0">
                <a:latin typeface="Franklin Gothic Medium Cond"/>
              </a:rPr>
              <a:t>Благодаря проекту </a:t>
            </a:r>
            <a:r>
              <a:rPr lang="ru-RU" sz="1500" dirty="0">
                <a:latin typeface="Franklin Gothic Medium Cond"/>
              </a:rPr>
              <a:t>могут повышать свою квалификацию, участвуя в общих проектах. Учителя могут общаться с другими учителями из </a:t>
            </a:r>
            <a:r>
              <a:rPr lang="ru-RU" sz="1500" dirty="0" smtClean="0">
                <a:latin typeface="Franklin Gothic Medium Cond"/>
              </a:rPr>
              <a:t>других школ, </a:t>
            </a:r>
            <a:r>
              <a:rPr lang="ru-RU" sz="1500" dirty="0">
                <a:latin typeface="Franklin Gothic Medium Cond"/>
              </a:rPr>
              <a:t>обмениваться опытом и идеями в области «Цифры», что может помочь им усовершенствовать учебный процесс</a:t>
            </a:r>
            <a:r>
              <a:rPr lang="ru-RU" sz="1500" dirty="0" smtClean="0">
                <a:latin typeface="Franklin Gothic Medium Cond"/>
              </a:rPr>
              <a:t>.</a:t>
            </a:r>
          </a:p>
          <a:p>
            <a:pPr marL="0" indent="0">
              <a:buNone/>
            </a:pPr>
            <a:r>
              <a:rPr lang="ru-RU" sz="1500" b="1" dirty="0">
                <a:solidFill>
                  <a:srgbClr val="8A0000"/>
                </a:solidFill>
                <a:latin typeface="Franklin Gothic Medium Cond"/>
              </a:rPr>
              <a:t>Управление </a:t>
            </a:r>
            <a:r>
              <a:rPr lang="ru-RU" sz="1500" b="1" dirty="0" smtClean="0">
                <a:solidFill>
                  <a:srgbClr val="8A0000"/>
                </a:solidFill>
                <a:latin typeface="Franklin Gothic Medium Cond"/>
              </a:rPr>
              <a:t>образования  </a:t>
            </a:r>
            <a:r>
              <a:rPr lang="ru-RU" sz="1500" dirty="0" smtClean="0">
                <a:latin typeface="Franklin Gothic Medium Cond"/>
              </a:rPr>
              <a:t>получает педагогов </a:t>
            </a:r>
            <a:r>
              <a:rPr lang="ru-RU" sz="1500" dirty="0">
                <a:latin typeface="Franklin Gothic Medium Cond"/>
              </a:rPr>
              <a:t>применяющих информационные технологии для организации и развития обучения школьников.</a:t>
            </a:r>
          </a:p>
          <a:p>
            <a:pPr marL="0" indent="0">
              <a:buNone/>
            </a:pPr>
            <a:r>
              <a:rPr lang="ru-RU" sz="1500" b="1" dirty="0" smtClean="0">
                <a:solidFill>
                  <a:srgbClr val="8A0000"/>
                </a:solidFill>
                <a:latin typeface="Franklin Gothic Medium Cond"/>
              </a:rPr>
              <a:t>Общество </a:t>
            </a:r>
            <a:r>
              <a:rPr lang="ru-RU" sz="1500" b="1" dirty="0">
                <a:solidFill>
                  <a:srgbClr val="8A0000"/>
                </a:solidFill>
                <a:latin typeface="Franklin Gothic Medium Cond"/>
              </a:rPr>
              <a:t>в целом</a:t>
            </a:r>
            <a:r>
              <a:rPr lang="ru-RU" sz="1500" dirty="0">
                <a:solidFill>
                  <a:srgbClr val="8A0000"/>
                </a:solidFill>
                <a:latin typeface="Franklin Gothic Medium Cond"/>
              </a:rPr>
              <a:t>. </a:t>
            </a:r>
            <a:r>
              <a:rPr lang="ru-RU" sz="1500" dirty="0">
                <a:latin typeface="Franklin Gothic Medium Cond"/>
              </a:rPr>
              <a:t>Развитие качественного образования и рост числа квалифицированных специалистов, которыми станут школьники, в итоге приведет к улучшению экономической ситуации в стране и повышению уровня жизни ее граждан.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50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0582" y="7965"/>
            <a:ext cx="1607254" cy="6463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МУНИЦИПАЛЬНЫЙ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ПЕДАГОГИЧЕСКИЙ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СОВЕТ/2023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26" name="Picture 2" descr="https://avatars.mds.yandex.net/i?id=b03974b86fb6ede679f4d9c7cc1ceb9794324a44-8797773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25" y="694806"/>
            <a:ext cx="1512168" cy="163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79712" y="115905"/>
            <a:ext cx="6984776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Bahnschrift Condensed" pitchFamily="34" charset="0"/>
              </a:rPr>
              <a:t>«Единое образовательное </a:t>
            </a:r>
            <a:r>
              <a:rPr lang="ru-RU" sz="2000" dirty="0" smtClean="0">
                <a:solidFill>
                  <a:schemeClr val="bg1"/>
                </a:solidFill>
                <a:latin typeface="Bahnschrift Condensed" pitchFamily="34" charset="0"/>
              </a:rPr>
              <a:t>пространство-ключевое </a:t>
            </a:r>
            <a:r>
              <a:rPr lang="ru-RU" sz="2000" dirty="0">
                <a:solidFill>
                  <a:schemeClr val="bg1"/>
                </a:solidFill>
                <a:latin typeface="Bahnschrift Condensed" pitchFamily="34" charset="0"/>
              </a:rPr>
              <a:t>условие </a:t>
            </a:r>
            <a:r>
              <a:rPr lang="ru-RU" sz="2000" dirty="0" smtClean="0">
                <a:solidFill>
                  <a:schemeClr val="bg1"/>
                </a:solidFill>
                <a:latin typeface="Bahnschrift Condensed" pitchFamily="34" charset="0"/>
              </a:rPr>
              <a:t>развития муниципальной </a:t>
            </a:r>
            <a:r>
              <a:rPr lang="ru-RU" sz="2000" dirty="0">
                <a:solidFill>
                  <a:schemeClr val="bg1"/>
                </a:solidFill>
                <a:latin typeface="Bahnschrift Condensed" pitchFamily="34" charset="0"/>
              </a:rPr>
              <a:t>системы образования </a:t>
            </a:r>
            <a:r>
              <a:rPr lang="ru-RU" sz="2000" dirty="0" err="1" smtClean="0">
                <a:solidFill>
                  <a:schemeClr val="bg1"/>
                </a:solidFill>
                <a:latin typeface="Bahnschrift Condensed" pitchFamily="34" charset="0"/>
              </a:rPr>
              <a:t>Балахтинского</a:t>
            </a:r>
            <a:r>
              <a:rPr lang="ru-RU" sz="2000" dirty="0" smtClean="0">
                <a:solidFill>
                  <a:schemeClr val="bg1"/>
                </a:solidFill>
                <a:latin typeface="Bahnschrift Condensed" pitchFamily="34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Bahnschrift Condensed" pitchFamily="34" charset="0"/>
              </a:rPr>
              <a:t>района»</a:t>
            </a:r>
          </a:p>
        </p:txBody>
      </p:sp>
      <p:sp>
        <p:nvSpPr>
          <p:cNvPr id="9" name="Заголовок 8">
            <a:extLst>
              <a:ext uri="{FF2B5EF4-FFF2-40B4-BE49-F238E27FC236}">
                <a16:creationId xmlns="" xmlns:a16="http://schemas.microsoft.com/office/drawing/2014/main" id="{B9BEDA3A-49AF-4349-BE65-AB4EE79A11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98401" y="823791"/>
            <a:ext cx="69660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strike="noStrike" kern="0" cap="none" spc="30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Уникальные черты и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strike="noStrike" kern="0" cap="none" spc="30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качества </a:t>
            </a:r>
            <a:r>
              <a:rPr kumimoji="0" lang="ru-RU" sz="3200" b="1" i="0" strike="noStrike" kern="0" cap="none" spc="30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проекта «Школа цифрового Наставника»</a:t>
            </a:r>
            <a:endParaRPr kumimoji="0" lang="ru-RU" sz="3200" b="1" i="0" strike="noStrike" kern="0" cap="none" spc="300" normalizeH="0" baseline="0" noProof="0" dirty="0">
              <a:ln>
                <a:noFill/>
              </a:ln>
              <a:effectLst/>
              <a:uLnTx/>
              <a:uFillTx/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23728" y="2724949"/>
            <a:ext cx="6696744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Franklin Gothic Medium Cond" panose="020B0606030402020204" pitchFamily="34" charset="0"/>
              </a:rPr>
              <a:t>Перенос  опыты 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Medium Cond" panose="020B0606030402020204" pitchFamily="34" charset="0"/>
              </a:rPr>
              <a:t>и знания классической системы наставничества в онлайн-среду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52741" y="3933056"/>
            <a:ext cx="33631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Medium Cond" panose="020B0606030402020204" pitchFamily="34" charset="0"/>
              </a:rPr>
              <a:t>Н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Franklin Gothic Medium Cond" panose="020B0606030402020204" pitchFamily="34" charset="0"/>
              </a:rPr>
              <a:t>овый тип отношений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Franklin Gothic Medium Cond" panose="020B0606030402020204" pitchFamily="34" charset="0"/>
              </a:rPr>
              <a:t> 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Medium Cond" panose="020B0606030402020204" pitchFamily="34" charset="0"/>
              </a:rPr>
              <a:t>в онлайн-среде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18403" y="5085184"/>
            <a:ext cx="6763502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Franklin Gothic Medium Cond" panose="020B0606030402020204" pitchFamily="34" charset="0"/>
              </a:rPr>
              <a:t>Новый 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Medium Cond" panose="020B0606030402020204" pitchFamily="34" charset="0"/>
              </a:rPr>
              <a:t>тип деятельности,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Franklin Gothic Medium Cond" panose="020B0606030402020204" pitchFamily="34" charset="0"/>
              </a:rPr>
              <a:t>ориентированный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Franklin Gothic Medium Cond" panose="020B0606030402020204" pitchFamily="34" charset="0"/>
              </a:rPr>
              <a:t> 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Medium Cond" panose="020B0606030402020204" pitchFamily="34" charset="0"/>
              </a:rPr>
              <a:t>развитие  педагогов  в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Franklin Gothic Medium Cond" panose="020B0606030402020204" pitchFamily="34" charset="0"/>
              </a:rPr>
              <a:t>онлайн-среде.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13" name="Picture 2" descr="https://akadem.irooo.ru/images/_tables/446_newsmainfoto_1558329312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785125"/>
            <a:ext cx="1792727" cy="112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79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564" y="692696"/>
            <a:ext cx="6563072" cy="778098"/>
          </a:xfrm>
        </p:spPr>
        <p:txBody>
          <a:bodyPr/>
          <a:lstStyle/>
          <a:p>
            <a:r>
              <a:rPr lang="ru-RU" dirty="0" smtClean="0"/>
              <a:t>Цель и задачи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1720" y="1412776"/>
            <a:ext cx="7092280" cy="5256584"/>
          </a:xfrm>
        </p:spPr>
        <p:txBody>
          <a:bodyPr/>
          <a:lstStyle/>
          <a:p>
            <a:pPr marL="342816" lvl="0" indent="-342816" defTabSz="914177" eaLnBrk="1" fontAlgn="auto" hangingPunct="1">
              <a:spcAft>
                <a:spcPts val="0"/>
              </a:spcAft>
              <a:buNone/>
            </a:pPr>
            <a:r>
              <a:rPr lang="ru-RU" sz="2000" b="1" dirty="0">
                <a:solidFill>
                  <a:srgbClr val="8A0000"/>
                </a:solidFill>
                <a:latin typeface="Franklin Gothic Medium Cond"/>
              </a:rPr>
              <a:t>Цель</a:t>
            </a:r>
            <a:r>
              <a:rPr lang="ru-RU" sz="2000" dirty="0">
                <a:solidFill>
                  <a:prstClr val="black"/>
                </a:solidFill>
                <a:latin typeface="Franklin Gothic Medium Cond"/>
              </a:rPr>
              <a:t>: Разработка и внедрение системы наставнической деятельности на основе сетевого взаимодействия в условиях цифровой трансформации образовательного процесса  в </a:t>
            </a:r>
            <a:r>
              <a:rPr lang="ru-RU" sz="2000" dirty="0" smtClean="0">
                <a:solidFill>
                  <a:prstClr val="black"/>
                </a:solidFill>
                <a:latin typeface="Franklin Gothic Medium Cond"/>
              </a:rPr>
              <a:t>МСО </a:t>
            </a:r>
            <a:r>
              <a:rPr lang="ru-RU" sz="2000" dirty="0" err="1" smtClean="0">
                <a:solidFill>
                  <a:prstClr val="black"/>
                </a:solidFill>
                <a:latin typeface="Franklin Gothic Medium Cond"/>
              </a:rPr>
              <a:t>Балахтинского</a:t>
            </a:r>
            <a:r>
              <a:rPr lang="ru-RU" sz="2000" dirty="0" smtClean="0">
                <a:solidFill>
                  <a:prstClr val="black"/>
                </a:solidFill>
                <a:latin typeface="Franklin Gothic Medium Cond"/>
              </a:rPr>
              <a:t> района.</a:t>
            </a:r>
            <a:endParaRPr lang="ru-RU" sz="2000" dirty="0">
              <a:solidFill>
                <a:prstClr val="black"/>
              </a:solidFill>
              <a:latin typeface="Franklin Gothic Medium Cond"/>
            </a:endParaRPr>
          </a:p>
          <a:p>
            <a:pPr marL="342816" lvl="0" indent="-342816" defTabSz="914177" eaLnBrk="1" fontAlgn="auto" hangingPunct="1">
              <a:spcAft>
                <a:spcPts val="0"/>
              </a:spcAft>
              <a:buNone/>
            </a:pPr>
            <a:r>
              <a:rPr lang="ru-RU" sz="2000" b="1" dirty="0">
                <a:solidFill>
                  <a:srgbClr val="8A0000"/>
                </a:solidFill>
                <a:latin typeface="Franklin Gothic Medium Cond"/>
              </a:rPr>
              <a:t>Задачи</a:t>
            </a:r>
            <a:r>
              <a:rPr lang="ru-RU" sz="2000" b="1" dirty="0">
                <a:solidFill>
                  <a:prstClr val="black"/>
                </a:solidFill>
                <a:latin typeface="Franklin Gothic Medium Cond"/>
              </a:rPr>
              <a:t>:</a:t>
            </a:r>
          </a:p>
          <a:p>
            <a:pPr marL="342816" lvl="0" indent="-342816" defTabSz="914177" eaLnBrk="1" fontAlgn="auto" hangingPunct="1">
              <a:spcAft>
                <a:spcPts val="0"/>
              </a:spcAft>
              <a:buNone/>
            </a:pPr>
            <a:r>
              <a:rPr lang="ru-RU" sz="1600" dirty="0">
                <a:solidFill>
                  <a:prstClr val="black"/>
                </a:solidFill>
                <a:latin typeface="Franklin Gothic Medium Cond"/>
              </a:rPr>
              <a:t>Создать Совет наставников на основе сетевого взаимодействия для организационно-методического и проектного обеспечения педагогов-наставников «Школа цифрового Наставничества»  </a:t>
            </a:r>
          </a:p>
          <a:p>
            <a:pPr marL="342816" lvl="0" indent="-342816" defTabSz="914177" eaLnBrk="1" fontAlgn="auto" hangingPunct="1">
              <a:spcAft>
                <a:spcPts val="0"/>
              </a:spcAft>
              <a:buNone/>
            </a:pPr>
            <a:r>
              <a:rPr lang="ru-RU" sz="1600" dirty="0">
                <a:solidFill>
                  <a:prstClr val="black"/>
                </a:solidFill>
                <a:latin typeface="Franklin Gothic Medium Cond"/>
              </a:rPr>
              <a:t>Апробировать  эффективные методы, формы и модели наставничества для повышения цифровой компетентности всех участников образовательного пространства </a:t>
            </a:r>
            <a:r>
              <a:rPr lang="ru-RU" sz="1600" dirty="0" err="1">
                <a:solidFill>
                  <a:prstClr val="black"/>
                </a:solidFill>
                <a:latin typeface="Franklin Gothic Medium Cond"/>
              </a:rPr>
              <a:t>Балахтинского</a:t>
            </a:r>
            <a:r>
              <a:rPr lang="ru-RU" sz="1600" dirty="0">
                <a:solidFill>
                  <a:prstClr val="black"/>
                </a:solidFill>
                <a:latin typeface="Franklin Gothic Medium Cond"/>
              </a:rPr>
              <a:t> района.</a:t>
            </a:r>
          </a:p>
          <a:p>
            <a:pPr marL="342816" lvl="0" indent="-342816" defTabSz="914177" eaLnBrk="1" fontAlgn="auto" hangingPunct="1">
              <a:spcAft>
                <a:spcPts val="0"/>
              </a:spcAft>
              <a:buNone/>
            </a:pPr>
            <a:r>
              <a:rPr lang="ru-RU" sz="1600" dirty="0">
                <a:solidFill>
                  <a:prstClr val="black"/>
                </a:solidFill>
                <a:latin typeface="Franklin Gothic Medium Cond"/>
              </a:rPr>
              <a:t>Создать индивидуальную программу учебного курса каждому наставляемому, согласно его дефицитам и решаемым задачам ОО по изменению деятельности.</a:t>
            </a:r>
          </a:p>
          <a:p>
            <a:pPr marL="342816" lvl="0" indent="-342816" defTabSz="914177" eaLnBrk="1" fontAlgn="auto" hangingPunct="1">
              <a:spcAft>
                <a:spcPts val="0"/>
              </a:spcAft>
              <a:buNone/>
            </a:pPr>
            <a:r>
              <a:rPr lang="ru-RU" sz="1600" dirty="0">
                <a:solidFill>
                  <a:prstClr val="black"/>
                </a:solidFill>
                <a:latin typeface="Franklin Gothic Medium Cond"/>
              </a:rPr>
              <a:t>Организовать мероприятия в МСО по предъявлению практики педагогов в области Цифры:</a:t>
            </a:r>
            <a:r>
              <a:rPr lang="ru-RU" sz="1600" i="1" dirty="0">
                <a:solidFill>
                  <a:prstClr val="black"/>
                </a:solidFill>
                <a:latin typeface="Franklin Gothic Medium Cond"/>
              </a:rPr>
              <a:t> методов и организационных форм учебной, а также оценивания достигнутых результатов в быстроразвивающейся цифровой среде для кардинального улучшения образовательных результатов каждого обучающегося</a:t>
            </a:r>
            <a:endParaRPr lang="ru-RU" sz="1600" dirty="0">
              <a:solidFill>
                <a:prstClr val="black"/>
              </a:solidFill>
              <a:latin typeface="Franklin Gothic Medium Cond"/>
            </a:endParaRPr>
          </a:p>
          <a:p>
            <a:endParaRPr lang="ru-RU" dirty="0">
              <a:latin typeface="Franklin Gothic Medium Con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9712" y="115905"/>
            <a:ext cx="6984776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Bahnschrift Condensed" pitchFamily="34" charset="0"/>
              </a:rPr>
              <a:t>«Единое образовательное </a:t>
            </a:r>
            <a:r>
              <a:rPr lang="ru-RU" sz="2000" dirty="0" smtClean="0">
                <a:solidFill>
                  <a:schemeClr val="bg1"/>
                </a:solidFill>
                <a:latin typeface="Bahnschrift Condensed" pitchFamily="34" charset="0"/>
              </a:rPr>
              <a:t>пространство-ключевое </a:t>
            </a:r>
            <a:r>
              <a:rPr lang="ru-RU" sz="2000" dirty="0">
                <a:solidFill>
                  <a:schemeClr val="bg1"/>
                </a:solidFill>
                <a:latin typeface="Bahnschrift Condensed" pitchFamily="34" charset="0"/>
              </a:rPr>
              <a:t>условие </a:t>
            </a:r>
            <a:r>
              <a:rPr lang="ru-RU" sz="2000" dirty="0" smtClean="0">
                <a:solidFill>
                  <a:schemeClr val="bg1"/>
                </a:solidFill>
                <a:latin typeface="Bahnschrift Condensed" pitchFamily="34" charset="0"/>
              </a:rPr>
              <a:t>развития муниципальной </a:t>
            </a:r>
            <a:r>
              <a:rPr lang="ru-RU" sz="2000" dirty="0">
                <a:solidFill>
                  <a:schemeClr val="bg1"/>
                </a:solidFill>
                <a:latin typeface="Bahnschrift Condensed" pitchFamily="34" charset="0"/>
              </a:rPr>
              <a:t>системы образования </a:t>
            </a:r>
            <a:r>
              <a:rPr lang="ru-RU" sz="2000" dirty="0" err="1" smtClean="0">
                <a:solidFill>
                  <a:schemeClr val="bg1"/>
                </a:solidFill>
                <a:latin typeface="Bahnschrift Condensed" pitchFamily="34" charset="0"/>
              </a:rPr>
              <a:t>Балахтинского</a:t>
            </a:r>
            <a:r>
              <a:rPr lang="ru-RU" sz="2000" dirty="0" smtClean="0">
                <a:solidFill>
                  <a:schemeClr val="bg1"/>
                </a:solidFill>
                <a:latin typeface="Bahnschrift Condensed" pitchFamily="34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Bahnschrift Condensed" pitchFamily="34" charset="0"/>
              </a:rPr>
              <a:t>района»</a:t>
            </a:r>
          </a:p>
        </p:txBody>
      </p:sp>
      <p:pic>
        <p:nvPicPr>
          <p:cNvPr id="5" name="Picture 2" descr="https://avatars.mds.yandex.net/i?id=b03974b86fb6ede679f4d9c7cc1ceb9794324a44-8797773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25" y="694806"/>
            <a:ext cx="1512168" cy="163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0582" y="7965"/>
            <a:ext cx="1607254" cy="6463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МУНИЦИПАЛЬНЫЙ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ПЕДАГОГИЧЕСКИЙ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СОВЕТ/2023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29424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7724" y="823791"/>
            <a:ext cx="6768752" cy="634082"/>
          </a:xfrm>
        </p:spPr>
        <p:txBody>
          <a:bodyPr/>
          <a:lstStyle/>
          <a:p>
            <a:r>
              <a:rPr lang="ru-RU" dirty="0"/>
              <a:t>Этапы </a:t>
            </a:r>
            <a:r>
              <a:rPr lang="ru-RU" dirty="0" smtClean="0"/>
              <a:t>реализации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4560" y="1628800"/>
            <a:ext cx="6635080" cy="4464496"/>
          </a:xfrm>
        </p:spPr>
        <p:txBody>
          <a:bodyPr/>
          <a:lstStyle/>
          <a:p>
            <a:pPr marL="0" lvl="0" indent="0" defTabSz="914177" eaLnBrk="1" fontAlgn="auto" hangingPunct="1">
              <a:spcAft>
                <a:spcPts val="0"/>
              </a:spcAft>
              <a:buNone/>
            </a:pPr>
            <a:r>
              <a:rPr lang="ru-RU" sz="1800" spc="-5" dirty="0">
                <a:solidFill>
                  <a:prstClr val="black"/>
                </a:solidFill>
                <a:latin typeface="Franklin Gothic Medium Cond"/>
                <a:cs typeface="Times New Roman"/>
              </a:rPr>
              <a:t>Проект</a:t>
            </a:r>
            <a:r>
              <a:rPr lang="ru-RU" sz="1800" spc="5" dirty="0">
                <a:solidFill>
                  <a:prstClr val="black"/>
                </a:solidFill>
                <a:latin typeface="Franklin Gothic Medium Cond"/>
                <a:cs typeface="Times New Roman"/>
              </a:rPr>
              <a:t> </a:t>
            </a:r>
            <a:r>
              <a:rPr lang="ru-RU" sz="1800" spc="-5" dirty="0">
                <a:solidFill>
                  <a:prstClr val="black"/>
                </a:solidFill>
                <a:latin typeface="Franklin Gothic Medium Cond"/>
                <a:cs typeface="Times New Roman"/>
              </a:rPr>
              <a:t>реализуется</a:t>
            </a:r>
            <a:r>
              <a:rPr lang="ru-RU" sz="1800" spc="-10" dirty="0">
                <a:solidFill>
                  <a:prstClr val="black"/>
                </a:solidFill>
                <a:latin typeface="Franklin Gothic Medium Cond"/>
                <a:cs typeface="Times New Roman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Franklin Gothic Medium Cond"/>
                <a:cs typeface="Times New Roman"/>
              </a:rPr>
              <a:t>в три</a:t>
            </a:r>
            <a:r>
              <a:rPr lang="ru-RU" sz="1800" spc="-10" dirty="0">
                <a:solidFill>
                  <a:prstClr val="black"/>
                </a:solidFill>
                <a:latin typeface="Franklin Gothic Medium Cond"/>
                <a:cs typeface="Times New Roman"/>
              </a:rPr>
              <a:t> </a:t>
            </a:r>
            <a:r>
              <a:rPr lang="ru-RU" sz="1800" spc="-5" dirty="0">
                <a:solidFill>
                  <a:prstClr val="black"/>
                </a:solidFill>
                <a:latin typeface="Franklin Gothic Medium Cond"/>
                <a:cs typeface="Times New Roman"/>
              </a:rPr>
              <a:t>этапа:</a:t>
            </a:r>
            <a:endParaRPr lang="ru-RU" sz="1800" dirty="0">
              <a:solidFill>
                <a:prstClr val="black"/>
              </a:solidFill>
              <a:latin typeface="Franklin Gothic Medium Cond"/>
              <a:cs typeface="Times New Roman"/>
            </a:endParaRPr>
          </a:p>
          <a:p>
            <a:pPr marL="0" marR="66024" lvl="0" indent="0" defTabSz="914177" eaLnBrk="1" fontAlgn="auto" hangingPunct="1">
              <a:spcBef>
                <a:spcPts val="60"/>
              </a:spcBef>
              <a:spcAft>
                <a:spcPts val="0"/>
              </a:spcAft>
              <a:buNone/>
              <a:tabLst>
                <a:tab pos="273618" algn="l"/>
                <a:tab pos="274253" algn="l"/>
                <a:tab pos="751021" algn="l"/>
                <a:tab pos="990358" algn="l"/>
                <a:tab pos="3888426" algn="l"/>
                <a:tab pos="4888307" algn="l"/>
                <a:tab pos="5652025" algn="l"/>
                <a:tab pos="6062770" algn="l"/>
                <a:tab pos="6786493" algn="l"/>
              </a:tabLst>
            </a:pPr>
            <a:r>
              <a:rPr lang="ru-RU" sz="1800" spc="-5" dirty="0">
                <a:solidFill>
                  <a:prstClr val="black"/>
                </a:solidFill>
                <a:latin typeface="Franklin Gothic Medium Cond"/>
                <a:cs typeface="Times New Roman"/>
              </a:rPr>
              <a:t>1 э</a:t>
            </a:r>
            <a:r>
              <a:rPr lang="ru-RU" sz="1800" spc="5" dirty="0">
                <a:solidFill>
                  <a:prstClr val="black"/>
                </a:solidFill>
                <a:latin typeface="Franklin Gothic Medium Cond"/>
                <a:cs typeface="Times New Roman"/>
              </a:rPr>
              <a:t>т</a:t>
            </a:r>
            <a:r>
              <a:rPr lang="ru-RU" sz="1800" dirty="0">
                <a:solidFill>
                  <a:prstClr val="black"/>
                </a:solidFill>
                <a:latin typeface="Franklin Gothic Medium Cond"/>
                <a:cs typeface="Times New Roman"/>
              </a:rPr>
              <a:t>ап–</a:t>
            </a:r>
            <a:r>
              <a:rPr lang="ru-RU" sz="1800" spc="-20" dirty="0">
                <a:solidFill>
                  <a:prstClr val="black"/>
                </a:solidFill>
                <a:latin typeface="Franklin Gothic Medium Cond"/>
                <a:cs typeface="Times New Roman"/>
              </a:rPr>
              <a:t>о</a:t>
            </a:r>
            <a:r>
              <a:rPr lang="ru-RU" sz="1800" dirty="0">
                <a:solidFill>
                  <a:prstClr val="black"/>
                </a:solidFill>
                <a:latin typeface="Franklin Gothic Medium Cond"/>
                <a:cs typeface="Times New Roman"/>
              </a:rPr>
              <a:t>рга</a:t>
            </a:r>
            <a:r>
              <a:rPr lang="ru-RU" sz="1800" spc="-15" dirty="0">
                <a:solidFill>
                  <a:prstClr val="black"/>
                </a:solidFill>
                <a:latin typeface="Franklin Gothic Medium Cond"/>
                <a:cs typeface="Times New Roman"/>
              </a:rPr>
              <a:t>н</a:t>
            </a:r>
            <a:r>
              <a:rPr lang="ru-RU" sz="1800" spc="-10" dirty="0">
                <a:solidFill>
                  <a:prstClr val="black"/>
                </a:solidFill>
                <a:latin typeface="Franklin Gothic Medium Cond"/>
                <a:cs typeface="Times New Roman"/>
              </a:rPr>
              <a:t>и</a:t>
            </a:r>
            <a:r>
              <a:rPr lang="ru-RU" sz="1800" spc="5" dirty="0">
                <a:solidFill>
                  <a:prstClr val="black"/>
                </a:solidFill>
                <a:latin typeface="Franklin Gothic Medium Cond"/>
                <a:cs typeface="Times New Roman"/>
              </a:rPr>
              <a:t>з</a:t>
            </a:r>
            <a:r>
              <a:rPr lang="ru-RU" sz="1800" dirty="0">
                <a:solidFill>
                  <a:prstClr val="black"/>
                </a:solidFill>
                <a:latin typeface="Franklin Gothic Medium Cond"/>
                <a:cs typeface="Times New Roman"/>
              </a:rPr>
              <a:t>а</a:t>
            </a:r>
            <a:r>
              <a:rPr lang="ru-RU" sz="1800" spc="5" dirty="0">
                <a:solidFill>
                  <a:prstClr val="black"/>
                </a:solidFill>
                <a:latin typeface="Franklin Gothic Medium Cond"/>
                <a:cs typeface="Times New Roman"/>
              </a:rPr>
              <a:t>ци</a:t>
            </a:r>
            <a:r>
              <a:rPr lang="ru-RU" sz="1800" spc="-20" dirty="0">
                <a:solidFill>
                  <a:prstClr val="black"/>
                </a:solidFill>
                <a:latin typeface="Franklin Gothic Medium Cond"/>
                <a:cs typeface="Times New Roman"/>
              </a:rPr>
              <a:t>о</a:t>
            </a:r>
            <a:r>
              <a:rPr lang="ru-RU" sz="1800" spc="5" dirty="0">
                <a:solidFill>
                  <a:prstClr val="black"/>
                </a:solidFill>
                <a:latin typeface="Franklin Gothic Medium Cond"/>
                <a:cs typeface="Times New Roman"/>
              </a:rPr>
              <a:t>нн</a:t>
            </a:r>
            <a:r>
              <a:rPr lang="ru-RU" sz="1800" spc="-20" dirty="0">
                <a:solidFill>
                  <a:prstClr val="black"/>
                </a:solidFill>
                <a:latin typeface="Franklin Gothic Medium Cond"/>
                <a:cs typeface="Times New Roman"/>
              </a:rPr>
              <a:t>о</a:t>
            </a:r>
            <a:r>
              <a:rPr lang="ru-RU" sz="1800" spc="-5" dirty="0">
                <a:solidFill>
                  <a:prstClr val="black"/>
                </a:solidFill>
                <a:latin typeface="Franklin Gothic Medium Cond"/>
                <a:cs typeface="Times New Roman"/>
              </a:rPr>
              <a:t>-</a:t>
            </a:r>
            <a:r>
              <a:rPr lang="ru-RU" sz="1800" spc="5" dirty="0">
                <a:solidFill>
                  <a:prstClr val="black"/>
                </a:solidFill>
                <a:latin typeface="Franklin Gothic Medium Cond"/>
                <a:cs typeface="Times New Roman"/>
              </a:rPr>
              <a:t>п</a:t>
            </a:r>
            <a:r>
              <a:rPr lang="ru-RU" sz="1800" spc="-20" dirty="0">
                <a:solidFill>
                  <a:prstClr val="black"/>
                </a:solidFill>
                <a:latin typeface="Franklin Gothic Medium Cond"/>
                <a:cs typeface="Times New Roman"/>
              </a:rPr>
              <a:t>о</a:t>
            </a:r>
            <a:r>
              <a:rPr lang="ru-RU" sz="1800" spc="5" dirty="0">
                <a:solidFill>
                  <a:prstClr val="black"/>
                </a:solidFill>
                <a:latin typeface="Franklin Gothic Medium Cond"/>
                <a:cs typeface="Times New Roman"/>
              </a:rPr>
              <a:t>д</a:t>
            </a:r>
            <a:r>
              <a:rPr lang="ru-RU" sz="1800" spc="25" dirty="0">
                <a:solidFill>
                  <a:prstClr val="black"/>
                </a:solidFill>
                <a:latin typeface="Franklin Gothic Medium Cond"/>
                <a:cs typeface="Times New Roman"/>
              </a:rPr>
              <a:t>г</a:t>
            </a:r>
            <a:r>
              <a:rPr lang="ru-RU" sz="1800" spc="-20" dirty="0">
                <a:solidFill>
                  <a:prstClr val="black"/>
                </a:solidFill>
                <a:latin typeface="Franklin Gothic Medium Cond"/>
                <a:cs typeface="Times New Roman"/>
              </a:rPr>
              <a:t>о</a:t>
            </a:r>
            <a:r>
              <a:rPr lang="ru-RU" sz="1800" spc="25" dirty="0">
                <a:solidFill>
                  <a:prstClr val="black"/>
                </a:solidFill>
                <a:latin typeface="Franklin Gothic Medium Cond"/>
                <a:cs typeface="Times New Roman"/>
              </a:rPr>
              <a:t>т</a:t>
            </a:r>
            <a:r>
              <a:rPr lang="ru-RU" sz="1800" spc="-20" dirty="0">
                <a:solidFill>
                  <a:prstClr val="black"/>
                </a:solidFill>
                <a:latin typeface="Franklin Gothic Medium Cond"/>
                <a:cs typeface="Times New Roman"/>
              </a:rPr>
              <a:t>о</a:t>
            </a:r>
            <a:r>
              <a:rPr lang="ru-RU" sz="1800" spc="-5" dirty="0">
                <a:solidFill>
                  <a:prstClr val="black"/>
                </a:solidFill>
                <a:latin typeface="Franklin Gothic Medium Cond"/>
                <a:cs typeface="Times New Roman"/>
              </a:rPr>
              <a:t>в</a:t>
            </a:r>
            <a:r>
              <a:rPr lang="ru-RU" sz="1800" spc="-10" dirty="0">
                <a:solidFill>
                  <a:prstClr val="black"/>
                </a:solidFill>
                <a:latin typeface="Franklin Gothic Medium Cond"/>
                <a:cs typeface="Times New Roman"/>
              </a:rPr>
              <a:t>и</a:t>
            </a:r>
            <a:r>
              <a:rPr lang="ru-RU" sz="1800" spc="25" dirty="0">
                <a:solidFill>
                  <a:prstClr val="black"/>
                </a:solidFill>
                <a:latin typeface="Franklin Gothic Medium Cond"/>
                <a:cs typeface="Times New Roman"/>
              </a:rPr>
              <a:t>т</a:t>
            </a:r>
            <a:r>
              <a:rPr lang="ru-RU" sz="1800" spc="-25" dirty="0">
                <a:solidFill>
                  <a:prstClr val="black"/>
                </a:solidFill>
                <a:latin typeface="Franklin Gothic Medium Cond"/>
                <a:cs typeface="Times New Roman"/>
              </a:rPr>
              <a:t>е</a:t>
            </a:r>
            <a:r>
              <a:rPr lang="ru-RU" sz="1800" dirty="0">
                <a:solidFill>
                  <a:prstClr val="black"/>
                </a:solidFill>
                <a:latin typeface="Franklin Gothic Medium Cond"/>
                <a:cs typeface="Times New Roman"/>
              </a:rPr>
              <a:t>ль</a:t>
            </a:r>
            <a:r>
              <a:rPr lang="ru-RU" sz="1800" spc="-10" dirty="0">
                <a:solidFill>
                  <a:prstClr val="black"/>
                </a:solidFill>
                <a:latin typeface="Franklin Gothic Medium Cond"/>
                <a:cs typeface="Times New Roman"/>
              </a:rPr>
              <a:t>н</a:t>
            </a:r>
            <a:r>
              <a:rPr lang="ru-RU" sz="1800" spc="15" dirty="0">
                <a:solidFill>
                  <a:prstClr val="black"/>
                </a:solidFill>
                <a:latin typeface="Franklin Gothic Medium Cond"/>
                <a:cs typeface="Times New Roman"/>
              </a:rPr>
              <a:t>ы</a:t>
            </a:r>
            <a:r>
              <a:rPr lang="ru-RU" sz="1800" spc="-10" dirty="0">
                <a:solidFill>
                  <a:prstClr val="black"/>
                </a:solidFill>
                <a:latin typeface="Franklin Gothic Medium Cond"/>
                <a:cs typeface="Times New Roman"/>
              </a:rPr>
              <a:t>й</a:t>
            </a:r>
            <a:r>
              <a:rPr lang="ru-RU" sz="1800" dirty="0">
                <a:solidFill>
                  <a:prstClr val="black"/>
                </a:solidFill>
                <a:latin typeface="Franklin Gothic Medium Cond"/>
                <a:cs typeface="Times New Roman"/>
              </a:rPr>
              <a:t>, </a:t>
            </a:r>
            <a:r>
              <a:rPr lang="ru-RU" sz="1800" spc="-10" dirty="0">
                <a:solidFill>
                  <a:prstClr val="black"/>
                </a:solidFill>
                <a:latin typeface="Franklin Gothic Medium Cond"/>
                <a:cs typeface="Times New Roman"/>
              </a:rPr>
              <a:t>п</a:t>
            </a:r>
            <a:r>
              <a:rPr lang="ru-RU" sz="1800" spc="-20" dirty="0">
                <a:solidFill>
                  <a:prstClr val="black"/>
                </a:solidFill>
                <a:latin typeface="Franklin Gothic Medium Cond"/>
                <a:cs typeface="Times New Roman"/>
              </a:rPr>
              <a:t>о</a:t>
            </a:r>
            <a:r>
              <a:rPr lang="ru-RU" sz="1800" spc="5" dirty="0">
                <a:solidFill>
                  <a:prstClr val="black"/>
                </a:solidFill>
                <a:latin typeface="Franklin Gothic Medium Cond"/>
                <a:cs typeface="Times New Roman"/>
              </a:rPr>
              <a:t>д</a:t>
            </a:r>
            <a:r>
              <a:rPr lang="ru-RU" sz="1800" dirty="0">
                <a:solidFill>
                  <a:prstClr val="black"/>
                </a:solidFill>
                <a:latin typeface="Franklin Gothic Medium Cond"/>
                <a:cs typeface="Times New Roman"/>
              </a:rPr>
              <a:t>г</a:t>
            </a:r>
            <a:r>
              <a:rPr lang="ru-RU" sz="1800" spc="-20" dirty="0">
                <a:solidFill>
                  <a:prstClr val="black"/>
                </a:solidFill>
                <a:latin typeface="Franklin Gothic Medium Cond"/>
                <a:cs typeface="Times New Roman"/>
              </a:rPr>
              <a:t>о</a:t>
            </a:r>
            <a:r>
              <a:rPr lang="ru-RU" sz="1800" spc="25" dirty="0">
                <a:solidFill>
                  <a:prstClr val="black"/>
                </a:solidFill>
                <a:latin typeface="Franklin Gothic Medium Cond"/>
                <a:cs typeface="Times New Roman"/>
              </a:rPr>
              <a:t>т</a:t>
            </a:r>
            <a:r>
              <a:rPr lang="ru-RU" sz="1800" spc="-20" dirty="0">
                <a:solidFill>
                  <a:prstClr val="black"/>
                </a:solidFill>
                <a:latin typeface="Franklin Gothic Medium Cond"/>
                <a:cs typeface="Times New Roman"/>
              </a:rPr>
              <a:t>о</a:t>
            </a:r>
            <a:r>
              <a:rPr lang="ru-RU" sz="1800" spc="-5" dirty="0">
                <a:solidFill>
                  <a:prstClr val="black"/>
                </a:solidFill>
                <a:latin typeface="Franklin Gothic Medium Cond"/>
                <a:cs typeface="Times New Roman"/>
              </a:rPr>
              <a:t>вк</a:t>
            </a:r>
            <a:r>
              <a:rPr lang="ru-RU" sz="1800" dirty="0">
                <a:solidFill>
                  <a:prstClr val="black"/>
                </a:solidFill>
                <a:latin typeface="Franklin Gothic Medium Cond"/>
                <a:cs typeface="Times New Roman"/>
              </a:rPr>
              <a:t>а	</a:t>
            </a:r>
            <a:r>
              <a:rPr lang="ru-RU" sz="1800" spc="-45" dirty="0">
                <a:solidFill>
                  <a:prstClr val="black"/>
                </a:solidFill>
                <a:latin typeface="Franklin Gothic Medium Cond"/>
                <a:cs typeface="Times New Roman"/>
              </a:rPr>
              <a:t>у</a:t>
            </a:r>
            <a:r>
              <a:rPr lang="ru-RU" sz="1800" dirty="0">
                <a:solidFill>
                  <a:prstClr val="black"/>
                </a:solidFill>
                <a:latin typeface="Franklin Gothic Medium Cond"/>
                <a:cs typeface="Times New Roman"/>
              </a:rPr>
              <a:t>с</a:t>
            </a:r>
            <a:r>
              <a:rPr lang="ru-RU" sz="1800" spc="15" dirty="0">
                <a:solidFill>
                  <a:prstClr val="black"/>
                </a:solidFill>
                <a:latin typeface="Franklin Gothic Medium Cond"/>
                <a:cs typeface="Times New Roman"/>
              </a:rPr>
              <a:t>л</a:t>
            </a:r>
            <a:r>
              <a:rPr lang="ru-RU" sz="1800" spc="-20" dirty="0">
                <a:solidFill>
                  <a:prstClr val="black"/>
                </a:solidFill>
                <a:latin typeface="Franklin Gothic Medium Cond"/>
                <a:cs typeface="Times New Roman"/>
              </a:rPr>
              <a:t>о</a:t>
            </a:r>
            <a:r>
              <a:rPr lang="ru-RU" sz="1800" spc="15" dirty="0">
                <a:solidFill>
                  <a:prstClr val="black"/>
                </a:solidFill>
                <a:latin typeface="Franklin Gothic Medium Cond"/>
                <a:cs typeface="Times New Roman"/>
              </a:rPr>
              <a:t>в</a:t>
            </a:r>
            <a:r>
              <a:rPr lang="ru-RU" sz="1800" spc="-10" dirty="0">
                <a:solidFill>
                  <a:prstClr val="black"/>
                </a:solidFill>
                <a:latin typeface="Franklin Gothic Medium Cond"/>
                <a:cs typeface="Times New Roman"/>
              </a:rPr>
              <a:t>и</a:t>
            </a:r>
            <a:r>
              <a:rPr lang="ru-RU" sz="1800" dirty="0">
                <a:solidFill>
                  <a:prstClr val="black"/>
                </a:solidFill>
                <a:latin typeface="Franklin Gothic Medium Cond"/>
                <a:cs typeface="Times New Roman"/>
              </a:rPr>
              <a:t>й </a:t>
            </a:r>
            <a:r>
              <a:rPr lang="ru-RU" sz="1800" spc="5" dirty="0">
                <a:solidFill>
                  <a:prstClr val="black"/>
                </a:solidFill>
                <a:latin typeface="Franklin Gothic Medium Cond"/>
                <a:cs typeface="Times New Roman"/>
              </a:rPr>
              <a:t>д</a:t>
            </a:r>
            <a:r>
              <a:rPr lang="ru-RU" sz="1800" spc="-5" dirty="0">
                <a:solidFill>
                  <a:prstClr val="black"/>
                </a:solidFill>
                <a:latin typeface="Franklin Gothic Medium Cond"/>
                <a:cs typeface="Times New Roman"/>
              </a:rPr>
              <a:t>л</a:t>
            </a:r>
            <a:r>
              <a:rPr lang="ru-RU" sz="1800" dirty="0">
                <a:solidFill>
                  <a:prstClr val="black"/>
                </a:solidFill>
                <a:latin typeface="Franklin Gothic Medium Cond"/>
                <a:cs typeface="Times New Roman"/>
              </a:rPr>
              <a:t>я </a:t>
            </a:r>
            <a:r>
              <a:rPr lang="ru-RU" sz="1800" spc="5" dirty="0">
                <a:solidFill>
                  <a:prstClr val="black"/>
                </a:solidFill>
                <a:latin typeface="Franklin Gothic Medium Cond"/>
                <a:cs typeface="Times New Roman"/>
              </a:rPr>
              <a:t>з</a:t>
            </a:r>
            <a:r>
              <a:rPr lang="ru-RU" sz="1800" dirty="0">
                <a:solidFill>
                  <a:prstClr val="black"/>
                </a:solidFill>
                <a:latin typeface="Franklin Gothic Medium Cond"/>
                <a:cs typeface="Times New Roman"/>
              </a:rPr>
              <a:t>а</a:t>
            </a:r>
            <a:r>
              <a:rPr lang="ru-RU" sz="1800" spc="5" dirty="0">
                <a:solidFill>
                  <a:prstClr val="black"/>
                </a:solidFill>
                <a:latin typeface="Franklin Gothic Medium Cond"/>
                <a:cs typeface="Times New Roman"/>
              </a:rPr>
              <a:t>п</a:t>
            </a:r>
            <a:r>
              <a:rPr lang="ru-RU" sz="1800" spc="-45" dirty="0">
                <a:solidFill>
                  <a:prstClr val="black"/>
                </a:solidFill>
                <a:latin typeface="Franklin Gothic Medium Cond"/>
                <a:cs typeface="Times New Roman"/>
              </a:rPr>
              <a:t>у</a:t>
            </a:r>
            <a:r>
              <a:rPr lang="ru-RU" sz="1800" dirty="0">
                <a:solidFill>
                  <a:prstClr val="black"/>
                </a:solidFill>
                <a:latin typeface="Franklin Gothic Medium Cond"/>
                <a:cs typeface="Times New Roman"/>
              </a:rPr>
              <a:t>ска </a:t>
            </a:r>
            <a:r>
              <a:rPr lang="ru-RU" sz="1800" spc="-10" dirty="0">
                <a:solidFill>
                  <a:prstClr val="black"/>
                </a:solidFill>
                <a:latin typeface="Franklin Gothic Medium Cond"/>
                <a:cs typeface="Times New Roman"/>
              </a:rPr>
              <a:t>п</a:t>
            </a:r>
            <a:r>
              <a:rPr lang="ru-RU" sz="1800" dirty="0">
                <a:solidFill>
                  <a:prstClr val="black"/>
                </a:solidFill>
                <a:latin typeface="Franklin Gothic Medium Cond"/>
                <a:cs typeface="Times New Roman"/>
              </a:rPr>
              <a:t>р</a:t>
            </a:r>
            <a:r>
              <a:rPr lang="ru-RU" sz="1800" spc="-20" dirty="0">
                <a:solidFill>
                  <a:prstClr val="black"/>
                </a:solidFill>
                <a:latin typeface="Franklin Gothic Medium Cond"/>
                <a:cs typeface="Times New Roman"/>
              </a:rPr>
              <a:t>о</a:t>
            </a:r>
            <a:r>
              <a:rPr lang="ru-RU" sz="1800" dirty="0">
                <a:solidFill>
                  <a:prstClr val="black"/>
                </a:solidFill>
                <a:latin typeface="Franklin Gothic Medium Cond"/>
                <a:cs typeface="Times New Roman"/>
              </a:rPr>
              <a:t>гра</a:t>
            </a:r>
            <a:r>
              <a:rPr lang="ru-RU" sz="1800" spc="10" dirty="0">
                <a:solidFill>
                  <a:prstClr val="black"/>
                </a:solidFill>
                <a:latin typeface="Franklin Gothic Medium Cond"/>
                <a:cs typeface="Times New Roman"/>
              </a:rPr>
              <a:t>м</a:t>
            </a:r>
            <a:r>
              <a:rPr lang="ru-RU" sz="1800" spc="-10" dirty="0">
                <a:solidFill>
                  <a:prstClr val="black"/>
                </a:solidFill>
                <a:latin typeface="Franklin Gothic Medium Cond"/>
                <a:cs typeface="Times New Roman"/>
              </a:rPr>
              <a:t>м</a:t>
            </a:r>
            <a:r>
              <a:rPr lang="ru-RU" sz="1800" dirty="0">
                <a:solidFill>
                  <a:prstClr val="black"/>
                </a:solidFill>
                <a:latin typeface="Franklin Gothic Medium Cond"/>
                <a:cs typeface="Times New Roman"/>
              </a:rPr>
              <a:t>ы  </a:t>
            </a:r>
            <a:r>
              <a:rPr lang="ru-RU" sz="1800" spc="-5" dirty="0">
                <a:solidFill>
                  <a:prstClr val="black"/>
                </a:solidFill>
                <a:latin typeface="Franklin Gothic Medium Cond"/>
                <a:cs typeface="Times New Roman"/>
              </a:rPr>
              <a:t>наставничества март</a:t>
            </a:r>
            <a:r>
              <a:rPr lang="ru-RU" sz="1800" spc="5" dirty="0">
                <a:solidFill>
                  <a:prstClr val="black"/>
                </a:solidFill>
                <a:latin typeface="Franklin Gothic Medium Cond"/>
                <a:cs typeface="Times New Roman"/>
              </a:rPr>
              <a:t> –август </a:t>
            </a:r>
            <a:r>
              <a:rPr lang="ru-RU" sz="1800" dirty="0">
                <a:solidFill>
                  <a:prstClr val="black"/>
                </a:solidFill>
                <a:latin typeface="Franklin Gothic Medium Cond"/>
                <a:cs typeface="Times New Roman"/>
              </a:rPr>
              <a:t>2023:</a:t>
            </a:r>
          </a:p>
          <a:p>
            <a:pPr marL="67928" lvl="0" indent="0" defTabSz="914177" eaLnBrk="1" fontAlgn="auto" hangingPunct="1">
              <a:spcAft>
                <a:spcPts val="0"/>
              </a:spcAft>
              <a:buNone/>
              <a:tabLst>
                <a:tab pos="228544" algn="l"/>
              </a:tabLst>
            </a:pPr>
            <a:r>
              <a:rPr lang="ru-RU" sz="1800" dirty="0">
                <a:solidFill>
                  <a:prstClr val="black"/>
                </a:solidFill>
                <a:latin typeface="Franklin Gothic Medium Cond"/>
                <a:cs typeface="Times New Roman"/>
              </a:rPr>
              <a:t>2 этап</a:t>
            </a:r>
            <a:r>
              <a:rPr lang="ru-RU" sz="1800" spc="-5" dirty="0">
                <a:solidFill>
                  <a:prstClr val="black"/>
                </a:solidFill>
                <a:latin typeface="Franklin Gothic Medium Cond"/>
                <a:cs typeface="Times New Roman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Franklin Gothic Medium Cond"/>
                <a:cs typeface="Times New Roman"/>
              </a:rPr>
              <a:t>–</a:t>
            </a:r>
            <a:r>
              <a:rPr lang="ru-RU" sz="1800" spc="5" dirty="0">
                <a:solidFill>
                  <a:prstClr val="black"/>
                </a:solidFill>
                <a:latin typeface="Franklin Gothic Medium Cond"/>
                <a:cs typeface="Times New Roman"/>
              </a:rPr>
              <a:t> </a:t>
            </a:r>
            <a:r>
              <a:rPr lang="ru-RU" sz="1800" spc="-5" dirty="0">
                <a:solidFill>
                  <a:prstClr val="black"/>
                </a:solidFill>
                <a:latin typeface="Franklin Gothic Medium Cond"/>
                <a:cs typeface="Times New Roman"/>
              </a:rPr>
              <a:t>практический</a:t>
            </a:r>
            <a:r>
              <a:rPr lang="ru-RU" sz="1800" dirty="0">
                <a:solidFill>
                  <a:prstClr val="black"/>
                </a:solidFill>
                <a:latin typeface="Franklin Gothic Medium Cond"/>
                <a:cs typeface="Times New Roman"/>
              </a:rPr>
              <a:t> (основной),</a:t>
            </a:r>
            <a:r>
              <a:rPr lang="ru-RU" sz="1800" spc="15" dirty="0">
                <a:solidFill>
                  <a:prstClr val="black"/>
                </a:solidFill>
                <a:latin typeface="Franklin Gothic Medium Cond"/>
                <a:cs typeface="Times New Roman"/>
              </a:rPr>
              <a:t> </a:t>
            </a:r>
            <a:r>
              <a:rPr lang="ru-RU" sz="1800" spc="-10" dirty="0">
                <a:solidFill>
                  <a:prstClr val="black"/>
                </a:solidFill>
                <a:latin typeface="Franklin Gothic Medium Cond"/>
                <a:cs typeface="Times New Roman"/>
              </a:rPr>
              <a:t>сентябрь</a:t>
            </a:r>
            <a:r>
              <a:rPr lang="ru-RU" sz="1800" spc="5" dirty="0">
                <a:solidFill>
                  <a:prstClr val="black"/>
                </a:solidFill>
                <a:latin typeface="Franklin Gothic Medium Cond"/>
                <a:cs typeface="Times New Roman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Franklin Gothic Medium Cond"/>
                <a:cs typeface="Times New Roman"/>
              </a:rPr>
              <a:t>2023г</a:t>
            </a:r>
            <a:r>
              <a:rPr lang="ru-RU" sz="1800" spc="5" dirty="0">
                <a:solidFill>
                  <a:prstClr val="black"/>
                </a:solidFill>
                <a:latin typeface="Franklin Gothic Medium Cond"/>
                <a:cs typeface="Times New Roman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Franklin Gothic Medium Cond"/>
                <a:cs typeface="Times New Roman"/>
              </a:rPr>
              <a:t>–</a:t>
            </a:r>
            <a:r>
              <a:rPr lang="ru-RU" sz="1800" spc="5" dirty="0">
                <a:solidFill>
                  <a:prstClr val="black"/>
                </a:solidFill>
                <a:latin typeface="Franklin Gothic Medium Cond"/>
                <a:cs typeface="Times New Roman"/>
              </a:rPr>
              <a:t> </a:t>
            </a:r>
            <a:r>
              <a:rPr lang="ru-RU" sz="1800" spc="-10" dirty="0">
                <a:solidFill>
                  <a:prstClr val="black"/>
                </a:solidFill>
                <a:latin typeface="Franklin Gothic Medium Cond"/>
                <a:cs typeface="Times New Roman"/>
              </a:rPr>
              <a:t>июнь</a:t>
            </a:r>
            <a:r>
              <a:rPr lang="ru-RU" sz="1800" spc="5" dirty="0">
                <a:solidFill>
                  <a:prstClr val="black"/>
                </a:solidFill>
                <a:latin typeface="Franklin Gothic Medium Cond"/>
                <a:cs typeface="Times New Roman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Franklin Gothic Medium Cond"/>
                <a:cs typeface="Times New Roman"/>
              </a:rPr>
              <a:t>2026г.:</a:t>
            </a:r>
          </a:p>
          <a:p>
            <a:pPr marL="342816" marR="62850" lvl="0" indent="-342816" defTabSz="914177" eaLnBrk="1" fontAlgn="auto" hangingPunct="1">
              <a:spcBef>
                <a:spcPts val="95"/>
              </a:spcBef>
              <a:spcAft>
                <a:spcPts val="0"/>
              </a:spcAft>
              <a:buFont typeface="Arial" pitchFamily="34" charset="0"/>
              <a:buChar char="•"/>
              <a:tabLst>
                <a:tab pos="5909772" algn="l"/>
              </a:tabLst>
            </a:pPr>
            <a:r>
              <a:rPr lang="ru-RU" sz="1800" spc="-5" dirty="0">
                <a:solidFill>
                  <a:prstClr val="black"/>
                </a:solidFill>
                <a:latin typeface="Franklin Gothic Medium Cond"/>
                <a:cs typeface="Times New Roman"/>
              </a:rPr>
              <a:t>реализация</a:t>
            </a:r>
            <a:r>
              <a:rPr lang="ru-RU" sz="1800" spc="405" dirty="0">
                <a:solidFill>
                  <a:prstClr val="black"/>
                </a:solidFill>
                <a:latin typeface="Franklin Gothic Medium Cond"/>
                <a:cs typeface="Times New Roman"/>
              </a:rPr>
              <a:t> </a:t>
            </a:r>
            <a:r>
              <a:rPr lang="ru-RU" sz="1800" spc="-5" dirty="0">
                <a:solidFill>
                  <a:prstClr val="black"/>
                </a:solidFill>
                <a:latin typeface="Franklin Gothic Medium Cond"/>
                <a:cs typeface="Times New Roman"/>
              </a:rPr>
              <a:t>различных</a:t>
            </a:r>
            <a:r>
              <a:rPr lang="ru-RU" sz="1800" spc="409" dirty="0">
                <a:solidFill>
                  <a:prstClr val="black"/>
                </a:solidFill>
                <a:latin typeface="Franklin Gothic Medium Cond"/>
                <a:cs typeface="Times New Roman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Franklin Gothic Medium Cond"/>
                <a:cs typeface="Times New Roman"/>
              </a:rPr>
              <a:t>форм</a:t>
            </a:r>
            <a:r>
              <a:rPr lang="ru-RU" sz="1800" spc="405" dirty="0">
                <a:solidFill>
                  <a:prstClr val="black"/>
                </a:solidFill>
                <a:latin typeface="Franklin Gothic Medium Cond"/>
                <a:cs typeface="Times New Roman"/>
              </a:rPr>
              <a:t> </a:t>
            </a:r>
            <a:r>
              <a:rPr lang="ru-RU" sz="1800" spc="-5" dirty="0">
                <a:solidFill>
                  <a:prstClr val="black"/>
                </a:solidFill>
                <a:latin typeface="Franklin Gothic Medium Cond"/>
                <a:cs typeface="Times New Roman"/>
              </a:rPr>
              <a:t>наставничества по становлению у педагогов цифровой компетентности;</a:t>
            </a:r>
            <a:r>
              <a:rPr lang="ru-RU" sz="1800" spc="420" dirty="0">
                <a:solidFill>
                  <a:prstClr val="black"/>
                </a:solidFill>
                <a:latin typeface="Franklin Gothic Medium Cond"/>
                <a:cs typeface="Times New Roman"/>
              </a:rPr>
              <a:t> </a:t>
            </a:r>
          </a:p>
          <a:p>
            <a:pPr marL="342816" marR="62850" lvl="0" indent="-342816" defTabSz="914177" eaLnBrk="1" fontAlgn="auto" hangingPunct="1">
              <a:spcBef>
                <a:spcPts val="95"/>
              </a:spcBef>
              <a:spcAft>
                <a:spcPts val="0"/>
              </a:spcAft>
              <a:buFont typeface="Arial" pitchFamily="34" charset="0"/>
              <a:buChar char="•"/>
              <a:tabLst>
                <a:tab pos="5909772" algn="l"/>
              </a:tabLst>
            </a:pPr>
            <a:r>
              <a:rPr lang="ru-RU" sz="1800" spc="-5" dirty="0">
                <a:solidFill>
                  <a:prstClr val="black"/>
                </a:solidFill>
                <a:latin typeface="Franklin Gothic Medium Cond"/>
                <a:cs typeface="Times New Roman"/>
              </a:rPr>
              <a:t>контроль</a:t>
            </a:r>
            <a:r>
              <a:rPr lang="ru-RU" sz="1800" spc="415" dirty="0">
                <a:solidFill>
                  <a:prstClr val="black"/>
                </a:solidFill>
                <a:latin typeface="Franklin Gothic Medium Cond"/>
                <a:cs typeface="Times New Roman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Franklin Gothic Medium Cond"/>
                <a:cs typeface="Times New Roman"/>
              </a:rPr>
              <a:t>за</a:t>
            </a:r>
            <a:r>
              <a:rPr lang="ru-RU" sz="1800" spc="409" dirty="0">
                <a:solidFill>
                  <a:prstClr val="black"/>
                </a:solidFill>
                <a:latin typeface="Franklin Gothic Medium Cond"/>
                <a:cs typeface="Times New Roman"/>
              </a:rPr>
              <a:t> </a:t>
            </a:r>
            <a:r>
              <a:rPr lang="ru-RU" sz="1800" spc="-5" dirty="0">
                <a:solidFill>
                  <a:prstClr val="black"/>
                </a:solidFill>
                <a:latin typeface="Franklin Gothic Medium Cond"/>
                <a:cs typeface="Times New Roman"/>
              </a:rPr>
              <a:t>реализацией мероприятий</a:t>
            </a:r>
            <a:r>
              <a:rPr lang="ru-RU" sz="1800" spc="10" dirty="0">
                <a:solidFill>
                  <a:prstClr val="black"/>
                </a:solidFill>
                <a:latin typeface="Franklin Gothic Medium Cond"/>
                <a:cs typeface="Times New Roman"/>
              </a:rPr>
              <a:t> </a:t>
            </a:r>
            <a:r>
              <a:rPr lang="ru-RU" sz="1800" spc="-5" dirty="0">
                <a:solidFill>
                  <a:prstClr val="black"/>
                </a:solidFill>
                <a:latin typeface="Franklin Gothic Medium Cond"/>
                <a:cs typeface="Times New Roman"/>
              </a:rPr>
              <a:t>проекта;</a:t>
            </a:r>
          </a:p>
          <a:p>
            <a:pPr marL="342816" marR="62850" lvl="0" indent="-342816" defTabSz="914177" eaLnBrk="1" fontAlgn="auto" hangingPunct="1">
              <a:spcBef>
                <a:spcPts val="95"/>
              </a:spcBef>
              <a:spcAft>
                <a:spcPts val="0"/>
              </a:spcAft>
              <a:buFont typeface="Arial" pitchFamily="34" charset="0"/>
              <a:buChar char="•"/>
              <a:tabLst>
                <a:tab pos="5909772" algn="l"/>
              </a:tabLst>
            </a:pPr>
            <a:r>
              <a:rPr lang="ru-RU" sz="1800" spc="-335" dirty="0">
                <a:solidFill>
                  <a:prstClr val="black"/>
                </a:solidFill>
                <a:latin typeface="Franklin Gothic Medium Cond"/>
                <a:cs typeface="Times New Roman"/>
              </a:rPr>
              <a:t> </a:t>
            </a:r>
            <a:r>
              <a:rPr lang="ru-RU" sz="1800" spc="-5" dirty="0">
                <a:solidFill>
                  <a:prstClr val="black"/>
                </a:solidFill>
                <a:latin typeface="Franklin Gothic Medium Cond"/>
                <a:cs typeface="Times New Roman"/>
              </a:rPr>
              <a:t>ежегодный</a:t>
            </a:r>
            <a:r>
              <a:rPr lang="ru-RU" sz="1800" dirty="0">
                <a:solidFill>
                  <a:prstClr val="black"/>
                </a:solidFill>
                <a:latin typeface="Franklin Gothic Medium Cond"/>
                <a:cs typeface="Times New Roman"/>
              </a:rPr>
              <a:t> </a:t>
            </a:r>
            <a:r>
              <a:rPr lang="ru-RU" sz="1800" spc="-5" dirty="0">
                <a:solidFill>
                  <a:prstClr val="black"/>
                </a:solidFill>
                <a:latin typeface="Franklin Gothic Medium Cond"/>
                <a:cs typeface="Times New Roman"/>
              </a:rPr>
              <a:t>мониторинг;</a:t>
            </a:r>
            <a:r>
              <a:rPr lang="ru-RU" sz="1800" spc="20" dirty="0">
                <a:solidFill>
                  <a:prstClr val="black"/>
                </a:solidFill>
                <a:latin typeface="Franklin Gothic Medium Cond"/>
                <a:cs typeface="Times New Roman"/>
              </a:rPr>
              <a:t> </a:t>
            </a:r>
          </a:p>
          <a:p>
            <a:pPr marL="342816" marR="62850" lvl="0" indent="-342816" defTabSz="914177" eaLnBrk="1" fontAlgn="auto" hangingPunct="1">
              <a:spcBef>
                <a:spcPts val="95"/>
              </a:spcBef>
              <a:spcAft>
                <a:spcPts val="0"/>
              </a:spcAft>
              <a:buFont typeface="Arial" pitchFamily="34" charset="0"/>
              <a:buChar char="•"/>
              <a:tabLst>
                <a:tab pos="5909772" algn="l"/>
              </a:tabLst>
            </a:pPr>
            <a:r>
              <a:rPr lang="ru-RU" sz="1800" spc="-5" dirty="0">
                <a:solidFill>
                  <a:prstClr val="black"/>
                </a:solidFill>
                <a:latin typeface="Franklin Gothic Medium Cond"/>
                <a:cs typeface="Times New Roman"/>
              </a:rPr>
              <a:t>корректировка</a:t>
            </a:r>
            <a:r>
              <a:rPr lang="ru-RU" sz="1800" spc="10" dirty="0">
                <a:solidFill>
                  <a:prstClr val="black"/>
                </a:solidFill>
                <a:latin typeface="Franklin Gothic Medium Cond"/>
                <a:cs typeface="Times New Roman"/>
              </a:rPr>
              <a:t> </a:t>
            </a:r>
            <a:r>
              <a:rPr lang="ru-RU" sz="1800" spc="-5" dirty="0">
                <a:solidFill>
                  <a:prstClr val="black"/>
                </a:solidFill>
                <a:latin typeface="Franklin Gothic Medium Cond"/>
                <a:cs typeface="Times New Roman"/>
              </a:rPr>
              <a:t>Дорожной </a:t>
            </a:r>
            <a:r>
              <a:rPr lang="ru-RU" sz="1800" dirty="0">
                <a:solidFill>
                  <a:prstClr val="black"/>
                </a:solidFill>
                <a:latin typeface="Franklin Gothic Medium Cond"/>
                <a:cs typeface="Times New Roman"/>
              </a:rPr>
              <a:t>карты.</a:t>
            </a:r>
          </a:p>
          <a:p>
            <a:pPr marL="67928" lvl="0" indent="0" defTabSz="914177" eaLnBrk="1" fontAlgn="auto" hangingPunct="1">
              <a:spcAft>
                <a:spcPts val="0"/>
              </a:spcAft>
              <a:buNone/>
              <a:tabLst>
                <a:tab pos="286950" algn="l"/>
                <a:tab pos="3920168" algn="l"/>
              </a:tabLst>
            </a:pPr>
            <a:r>
              <a:rPr lang="ru-RU" sz="1800" dirty="0">
                <a:solidFill>
                  <a:prstClr val="black"/>
                </a:solidFill>
                <a:latin typeface="Franklin Gothic Medium Cond"/>
                <a:cs typeface="Times New Roman"/>
              </a:rPr>
              <a:t>3 этап</a:t>
            </a:r>
            <a:r>
              <a:rPr lang="ru-RU" sz="1800" spc="10" dirty="0">
                <a:solidFill>
                  <a:prstClr val="black"/>
                </a:solidFill>
                <a:latin typeface="Franklin Gothic Medium Cond"/>
                <a:cs typeface="Times New Roman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Franklin Gothic Medium Cond"/>
                <a:cs typeface="Times New Roman"/>
              </a:rPr>
              <a:t>–</a:t>
            </a:r>
            <a:r>
              <a:rPr lang="ru-RU" sz="1800" spc="20" dirty="0">
                <a:solidFill>
                  <a:prstClr val="black"/>
                </a:solidFill>
                <a:latin typeface="Franklin Gothic Medium Cond"/>
                <a:cs typeface="Times New Roman"/>
              </a:rPr>
              <a:t> </a:t>
            </a:r>
            <a:r>
              <a:rPr lang="ru-RU" sz="1800" spc="-5" dirty="0">
                <a:solidFill>
                  <a:prstClr val="black"/>
                </a:solidFill>
                <a:latin typeface="Franklin Gothic Medium Cond"/>
                <a:cs typeface="Times New Roman"/>
              </a:rPr>
              <a:t>обобщающий,</a:t>
            </a:r>
            <a:r>
              <a:rPr lang="ru-RU" sz="1800" spc="35" dirty="0">
                <a:solidFill>
                  <a:prstClr val="black"/>
                </a:solidFill>
                <a:latin typeface="Franklin Gothic Medium Cond"/>
                <a:cs typeface="Times New Roman"/>
              </a:rPr>
              <a:t> </a:t>
            </a:r>
            <a:r>
              <a:rPr lang="ru-RU" sz="1800" spc="-5" dirty="0">
                <a:solidFill>
                  <a:prstClr val="black"/>
                </a:solidFill>
                <a:latin typeface="Franklin Gothic Medium Cond"/>
                <a:cs typeface="Times New Roman"/>
              </a:rPr>
              <a:t>июль</a:t>
            </a:r>
            <a:r>
              <a:rPr lang="ru-RU" sz="1800" dirty="0">
                <a:solidFill>
                  <a:prstClr val="black"/>
                </a:solidFill>
                <a:latin typeface="Franklin Gothic Medium Cond"/>
                <a:cs typeface="Times New Roman"/>
              </a:rPr>
              <a:t> 2026</a:t>
            </a:r>
            <a:r>
              <a:rPr lang="ru-RU" sz="1800" spc="20" dirty="0">
                <a:solidFill>
                  <a:prstClr val="black"/>
                </a:solidFill>
                <a:latin typeface="Franklin Gothic Medium Cond"/>
                <a:cs typeface="Times New Roman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Franklin Gothic Medium Cond"/>
                <a:cs typeface="Times New Roman"/>
              </a:rPr>
              <a:t>–</a:t>
            </a:r>
            <a:r>
              <a:rPr lang="ru-RU" sz="1800" spc="15" dirty="0">
                <a:solidFill>
                  <a:prstClr val="black"/>
                </a:solidFill>
                <a:latin typeface="Franklin Gothic Medium Cond"/>
                <a:cs typeface="Times New Roman"/>
              </a:rPr>
              <a:t> </a:t>
            </a:r>
            <a:r>
              <a:rPr lang="ru-RU" sz="1800" spc="-10" dirty="0">
                <a:solidFill>
                  <a:prstClr val="black"/>
                </a:solidFill>
                <a:latin typeface="Franklin Gothic Medium Cond"/>
                <a:cs typeface="Times New Roman"/>
              </a:rPr>
              <a:t>май </a:t>
            </a:r>
            <a:r>
              <a:rPr lang="ru-RU" sz="1800" dirty="0">
                <a:solidFill>
                  <a:prstClr val="black"/>
                </a:solidFill>
                <a:latin typeface="Franklin Gothic Medium Cond"/>
                <a:cs typeface="Times New Roman"/>
              </a:rPr>
              <a:t>2027:</a:t>
            </a:r>
          </a:p>
          <a:p>
            <a:pPr marL="342816" marR="68563" lvl="0" indent="-342816" defTabSz="914177" eaLnBrk="1" fontAlgn="auto" hangingPunct="1">
              <a:spcBef>
                <a:spcPts val="65"/>
              </a:spcBef>
              <a:spcAft>
                <a:spcPts val="0"/>
              </a:spcAft>
              <a:buFont typeface="Arial" pitchFamily="34" charset="0"/>
              <a:buChar char="•"/>
              <a:tabLst>
                <a:tab pos="728167" algn="l"/>
                <a:tab pos="1786453" algn="l"/>
                <a:tab pos="2298774" algn="l"/>
                <a:tab pos="2547633" algn="l"/>
                <a:tab pos="3357059" algn="l"/>
                <a:tab pos="3920168" algn="l"/>
                <a:tab pos="4720073" algn="l"/>
                <a:tab pos="5714875" algn="l"/>
                <a:tab pos="6773161" algn="l"/>
              </a:tabLst>
            </a:pPr>
            <a:r>
              <a:rPr lang="ru-RU" sz="1800" dirty="0">
                <a:solidFill>
                  <a:prstClr val="black"/>
                </a:solidFill>
                <a:latin typeface="Franklin Gothic Medium Cond"/>
                <a:cs typeface="Times New Roman"/>
              </a:rPr>
              <a:t>а</a:t>
            </a:r>
            <a:r>
              <a:rPr lang="ru-RU" sz="1800" spc="-15" dirty="0">
                <a:solidFill>
                  <a:prstClr val="black"/>
                </a:solidFill>
                <a:latin typeface="Franklin Gothic Medium Cond"/>
                <a:cs typeface="Times New Roman"/>
              </a:rPr>
              <a:t>н</a:t>
            </a:r>
            <a:r>
              <a:rPr lang="ru-RU" sz="1800" dirty="0">
                <a:solidFill>
                  <a:prstClr val="black"/>
                </a:solidFill>
                <a:latin typeface="Franklin Gothic Medium Cond"/>
                <a:cs typeface="Times New Roman"/>
              </a:rPr>
              <a:t>ал</a:t>
            </a:r>
            <a:r>
              <a:rPr lang="ru-RU" sz="1800" spc="-10" dirty="0">
                <a:solidFill>
                  <a:prstClr val="black"/>
                </a:solidFill>
                <a:latin typeface="Franklin Gothic Medium Cond"/>
                <a:cs typeface="Times New Roman"/>
              </a:rPr>
              <a:t>и</a:t>
            </a:r>
            <a:r>
              <a:rPr lang="ru-RU" sz="1800" dirty="0">
                <a:solidFill>
                  <a:prstClr val="black"/>
                </a:solidFill>
                <a:latin typeface="Franklin Gothic Medium Cond"/>
                <a:cs typeface="Times New Roman"/>
              </a:rPr>
              <a:t>з </a:t>
            </a:r>
            <a:r>
              <a:rPr lang="ru-RU" sz="1800" spc="5" dirty="0">
                <a:solidFill>
                  <a:prstClr val="black"/>
                </a:solidFill>
                <a:latin typeface="Franklin Gothic Medium Cond"/>
                <a:cs typeface="Times New Roman"/>
              </a:rPr>
              <a:t>д</a:t>
            </a:r>
            <a:r>
              <a:rPr lang="ru-RU" sz="1800" spc="-20" dirty="0">
                <a:solidFill>
                  <a:prstClr val="black"/>
                </a:solidFill>
                <a:latin typeface="Franklin Gothic Medium Cond"/>
                <a:cs typeface="Times New Roman"/>
              </a:rPr>
              <a:t>о</a:t>
            </a:r>
            <a:r>
              <a:rPr lang="ru-RU" sz="1800" dirty="0">
                <a:solidFill>
                  <a:prstClr val="black"/>
                </a:solidFill>
                <a:latin typeface="Franklin Gothic Medium Cond"/>
                <a:cs typeface="Times New Roman"/>
              </a:rPr>
              <a:t>с</a:t>
            </a:r>
            <a:r>
              <a:rPr lang="ru-RU" sz="1800" spc="5" dirty="0">
                <a:solidFill>
                  <a:prstClr val="black"/>
                </a:solidFill>
                <a:latin typeface="Franklin Gothic Medium Cond"/>
                <a:cs typeface="Times New Roman"/>
              </a:rPr>
              <a:t>ти</a:t>
            </a:r>
            <a:r>
              <a:rPr lang="ru-RU" sz="1800" spc="10" dirty="0">
                <a:solidFill>
                  <a:prstClr val="black"/>
                </a:solidFill>
                <a:latin typeface="Franklin Gothic Medium Cond"/>
                <a:cs typeface="Times New Roman"/>
              </a:rPr>
              <a:t>ж</a:t>
            </a:r>
            <a:r>
              <a:rPr lang="ru-RU" sz="1800" spc="-25" dirty="0">
                <a:solidFill>
                  <a:prstClr val="black"/>
                </a:solidFill>
                <a:latin typeface="Franklin Gothic Medium Cond"/>
                <a:cs typeface="Times New Roman"/>
              </a:rPr>
              <a:t>е</a:t>
            </a:r>
            <a:r>
              <a:rPr lang="ru-RU" sz="1800" spc="5" dirty="0">
                <a:solidFill>
                  <a:prstClr val="black"/>
                </a:solidFill>
                <a:latin typeface="Franklin Gothic Medium Cond"/>
                <a:cs typeface="Times New Roman"/>
              </a:rPr>
              <a:t>н</a:t>
            </a:r>
            <a:r>
              <a:rPr lang="ru-RU" sz="1800" spc="-10" dirty="0">
                <a:solidFill>
                  <a:prstClr val="black"/>
                </a:solidFill>
                <a:latin typeface="Franklin Gothic Medium Cond"/>
                <a:cs typeface="Times New Roman"/>
              </a:rPr>
              <a:t>и</a:t>
            </a:r>
            <a:r>
              <a:rPr lang="ru-RU" sz="1800" dirty="0">
                <a:solidFill>
                  <a:prstClr val="black"/>
                </a:solidFill>
                <a:latin typeface="Franklin Gothic Medium Cond"/>
                <a:cs typeface="Times New Roman"/>
              </a:rPr>
              <a:t>я </a:t>
            </a:r>
            <a:r>
              <a:rPr lang="ru-RU" sz="1800" spc="5" dirty="0">
                <a:solidFill>
                  <a:prstClr val="black"/>
                </a:solidFill>
                <a:latin typeface="Franklin Gothic Medium Cond"/>
                <a:cs typeface="Times New Roman"/>
              </a:rPr>
              <a:t>ц</a:t>
            </a:r>
            <a:r>
              <a:rPr lang="ru-RU" sz="1800" spc="-25" dirty="0">
                <a:solidFill>
                  <a:prstClr val="black"/>
                </a:solidFill>
                <a:latin typeface="Franklin Gothic Medium Cond"/>
                <a:cs typeface="Times New Roman"/>
              </a:rPr>
              <a:t>е</a:t>
            </a:r>
            <a:r>
              <a:rPr lang="ru-RU" sz="1800" spc="15" dirty="0">
                <a:solidFill>
                  <a:prstClr val="black"/>
                </a:solidFill>
                <a:latin typeface="Franklin Gothic Medium Cond"/>
                <a:cs typeface="Times New Roman"/>
              </a:rPr>
              <a:t>л</a:t>
            </a:r>
            <a:r>
              <a:rPr lang="ru-RU" sz="1800" dirty="0">
                <a:solidFill>
                  <a:prstClr val="black"/>
                </a:solidFill>
                <a:latin typeface="Franklin Gothic Medium Cond"/>
                <a:cs typeface="Times New Roman"/>
              </a:rPr>
              <a:t>и	и </a:t>
            </a:r>
            <a:r>
              <a:rPr lang="ru-RU" sz="1800" spc="15" dirty="0">
                <a:solidFill>
                  <a:prstClr val="black"/>
                </a:solidFill>
                <a:latin typeface="Franklin Gothic Medium Cond"/>
                <a:cs typeface="Times New Roman"/>
              </a:rPr>
              <a:t>р</a:t>
            </a:r>
            <a:r>
              <a:rPr lang="ru-RU" sz="1800" spc="-25" dirty="0">
                <a:solidFill>
                  <a:prstClr val="black"/>
                </a:solidFill>
                <a:latin typeface="Franklin Gothic Medium Cond"/>
                <a:cs typeface="Times New Roman"/>
              </a:rPr>
              <a:t>е</a:t>
            </a:r>
            <a:r>
              <a:rPr lang="ru-RU" sz="1800" spc="20" dirty="0">
                <a:solidFill>
                  <a:prstClr val="black"/>
                </a:solidFill>
                <a:latin typeface="Franklin Gothic Medium Cond"/>
                <a:cs typeface="Times New Roman"/>
              </a:rPr>
              <a:t>ш</a:t>
            </a:r>
            <a:r>
              <a:rPr lang="ru-RU" sz="1800" dirty="0">
                <a:solidFill>
                  <a:prstClr val="black"/>
                </a:solidFill>
                <a:latin typeface="Franklin Gothic Medium Cond"/>
                <a:cs typeface="Times New Roman"/>
              </a:rPr>
              <a:t>е</a:t>
            </a:r>
            <a:r>
              <a:rPr lang="ru-RU" sz="1800" spc="-15" dirty="0">
                <a:solidFill>
                  <a:prstClr val="black"/>
                </a:solidFill>
                <a:latin typeface="Franklin Gothic Medium Cond"/>
                <a:cs typeface="Times New Roman"/>
              </a:rPr>
              <a:t>н</a:t>
            </a:r>
            <a:r>
              <a:rPr lang="ru-RU" sz="1800" spc="-10" dirty="0">
                <a:solidFill>
                  <a:prstClr val="black"/>
                </a:solidFill>
                <a:latin typeface="Franklin Gothic Medium Cond"/>
                <a:cs typeface="Times New Roman"/>
              </a:rPr>
              <a:t>и</a:t>
            </a:r>
            <a:r>
              <a:rPr lang="ru-RU" sz="1800" dirty="0">
                <a:solidFill>
                  <a:prstClr val="black"/>
                </a:solidFill>
                <a:latin typeface="Franklin Gothic Medium Cond"/>
                <a:cs typeface="Times New Roman"/>
              </a:rPr>
              <a:t>я	</a:t>
            </a:r>
            <a:r>
              <a:rPr lang="ru-RU" sz="1800" spc="5" dirty="0">
                <a:solidFill>
                  <a:prstClr val="black"/>
                </a:solidFill>
                <a:latin typeface="Franklin Gothic Medium Cond"/>
                <a:cs typeface="Times New Roman"/>
              </a:rPr>
              <a:t>з</a:t>
            </a:r>
            <a:r>
              <a:rPr lang="ru-RU" sz="1800" dirty="0">
                <a:solidFill>
                  <a:prstClr val="black"/>
                </a:solidFill>
                <a:latin typeface="Franklin Gothic Medium Cond"/>
                <a:cs typeface="Times New Roman"/>
              </a:rPr>
              <a:t>адач </a:t>
            </a:r>
            <a:r>
              <a:rPr lang="ru-RU" sz="1800" spc="-10" dirty="0">
                <a:solidFill>
                  <a:prstClr val="black"/>
                </a:solidFill>
                <a:latin typeface="Franklin Gothic Medium Cond"/>
                <a:cs typeface="Times New Roman"/>
              </a:rPr>
              <a:t>п</a:t>
            </a:r>
            <a:r>
              <a:rPr lang="ru-RU" sz="1800" spc="15" dirty="0">
                <a:solidFill>
                  <a:prstClr val="black"/>
                </a:solidFill>
                <a:latin typeface="Franklin Gothic Medium Cond"/>
                <a:cs typeface="Times New Roman"/>
              </a:rPr>
              <a:t>р</a:t>
            </a:r>
            <a:r>
              <a:rPr lang="ru-RU" sz="1800" dirty="0">
                <a:solidFill>
                  <a:prstClr val="black"/>
                </a:solidFill>
                <a:latin typeface="Franklin Gothic Medium Cond"/>
                <a:cs typeface="Times New Roman"/>
              </a:rPr>
              <a:t>о</a:t>
            </a:r>
            <a:r>
              <a:rPr lang="ru-RU" sz="1800" spc="-25" dirty="0">
                <a:solidFill>
                  <a:prstClr val="black"/>
                </a:solidFill>
                <a:latin typeface="Franklin Gothic Medium Cond"/>
                <a:cs typeface="Times New Roman"/>
              </a:rPr>
              <a:t>е</a:t>
            </a:r>
            <a:r>
              <a:rPr lang="ru-RU" sz="1800" dirty="0">
                <a:solidFill>
                  <a:prstClr val="black"/>
                </a:solidFill>
                <a:latin typeface="Franklin Gothic Medium Cond"/>
                <a:cs typeface="Times New Roman"/>
              </a:rPr>
              <a:t>к</a:t>
            </a:r>
            <a:r>
              <a:rPr lang="ru-RU" sz="1800" spc="5" dirty="0">
                <a:solidFill>
                  <a:prstClr val="black"/>
                </a:solidFill>
                <a:latin typeface="Franklin Gothic Medium Cond"/>
                <a:cs typeface="Times New Roman"/>
              </a:rPr>
              <a:t>т</a:t>
            </a:r>
            <a:r>
              <a:rPr lang="ru-RU" sz="1800" dirty="0">
                <a:solidFill>
                  <a:prstClr val="black"/>
                </a:solidFill>
                <a:latin typeface="Franklin Gothic Medium Cond"/>
                <a:cs typeface="Times New Roman"/>
              </a:rPr>
              <a:t>а;</a:t>
            </a:r>
          </a:p>
          <a:p>
            <a:pPr marL="342816" marR="68563" lvl="0" indent="-342816" defTabSz="914177" eaLnBrk="1" fontAlgn="auto" hangingPunct="1">
              <a:spcBef>
                <a:spcPts val="65"/>
              </a:spcBef>
              <a:spcAft>
                <a:spcPts val="0"/>
              </a:spcAft>
              <a:buFont typeface="Arial" pitchFamily="34" charset="0"/>
              <a:buChar char="•"/>
              <a:tabLst>
                <a:tab pos="728167" algn="l"/>
                <a:tab pos="1786453" algn="l"/>
                <a:tab pos="2298774" algn="l"/>
                <a:tab pos="2547633" algn="l"/>
                <a:tab pos="3357059" algn="l"/>
                <a:tab pos="3920168" algn="l"/>
                <a:tab pos="4720073" algn="l"/>
                <a:tab pos="5714875" algn="l"/>
                <a:tab pos="6773161" algn="l"/>
              </a:tabLst>
            </a:pPr>
            <a:r>
              <a:rPr lang="ru-RU" sz="1800" spc="-20" dirty="0">
                <a:solidFill>
                  <a:prstClr val="black"/>
                </a:solidFill>
                <a:latin typeface="Franklin Gothic Medium Cond"/>
                <a:cs typeface="Times New Roman"/>
              </a:rPr>
              <a:t>о</a:t>
            </a:r>
            <a:r>
              <a:rPr lang="ru-RU" sz="1800" spc="25" dirty="0">
                <a:solidFill>
                  <a:prstClr val="black"/>
                </a:solidFill>
                <a:latin typeface="Franklin Gothic Medium Cond"/>
                <a:cs typeface="Times New Roman"/>
              </a:rPr>
              <a:t>б</a:t>
            </a:r>
            <a:r>
              <a:rPr lang="ru-RU" sz="1800" spc="-20" dirty="0">
                <a:solidFill>
                  <a:prstClr val="black"/>
                </a:solidFill>
                <a:latin typeface="Franklin Gothic Medium Cond"/>
                <a:cs typeface="Times New Roman"/>
              </a:rPr>
              <a:t>о</a:t>
            </a:r>
            <a:r>
              <a:rPr lang="ru-RU" sz="1800" spc="5" dirty="0">
                <a:solidFill>
                  <a:prstClr val="black"/>
                </a:solidFill>
                <a:latin typeface="Franklin Gothic Medium Cond"/>
                <a:cs typeface="Times New Roman"/>
              </a:rPr>
              <a:t>б</a:t>
            </a:r>
            <a:r>
              <a:rPr lang="ru-RU" sz="1800" dirty="0">
                <a:solidFill>
                  <a:prstClr val="black"/>
                </a:solidFill>
                <a:latin typeface="Franklin Gothic Medium Cond"/>
                <a:cs typeface="Times New Roman"/>
              </a:rPr>
              <a:t>ще</a:t>
            </a:r>
            <a:r>
              <a:rPr lang="ru-RU" sz="1800" spc="-10" dirty="0">
                <a:solidFill>
                  <a:prstClr val="black"/>
                </a:solidFill>
                <a:latin typeface="Franklin Gothic Medium Cond"/>
                <a:cs typeface="Times New Roman"/>
              </a:rPr>
              <a:t>н</a:t>
            </a:r>
            <a:r>
              <a:rPr lang="ru-RU" sz="1800" spc="5" dirty="0">
                <a:solidFill>
                  <a:prstClr val="black"/>
                </a:solidFill>
                <a:latin typeface="Franklin Gothic Medium Cond"/>
                <a:cs typeface="Times New Roman"/>
              </a:rPr>
              <a:t>и</a:t>
            </a:r>
            <a:r>
              <a:rPr lang="ru-RU" sz="1800" dirty="0">
                <a:solidFill>
                  <a:prstClr val="black"/>
                </a:solidFill>
                <a:latin typeface="Franklin Gothic Medium Cond"/>
                <a:cs typeface="Times New Roman"/>
              </a:rPr>
              <a:t>е	</a:t>
            </a:r>
            <a:r>
              <a:rPr lang="ru-RU" sz="1800" spc="15" dirty="0">
                <a:solidFill>
                  <a:prstClr val="black"/>
                </a:solidFill>
                <a:latin typeface="Franklin Gothic Medium Cond"/>
                <a:cs typeface="Times New Roman"/>
              </a:rPr>
              <a:t>р</a:t>
            </a:r>
            <a:r>
              <a:rPr lang="ru-RU" sz="1800" spc="-25" dirty="0">
                <a:solidFill>
                  <a:prstClr val="black"/>
                </a:solidFill>
                <a:latin typeface="Franklin Gothic Medium Cond"/>
                <a:cs typeface="Times New Roman"/>
              </a:rPr>
              <a:t>е</a:t>
            </a:r>
            <a:r>
              <a:rPr lang="ru-RU" sz="1800" spc="25" dirty="0">
                <a:solidFill>
                  <a:prstClr val="black"/>
                </a:solidFill>
                <a:latin typeface="Franklin Gothic Medium Cond"/>
                <a:cs typeface="Times New Roman"/>
              </a:rPr>
              <a:t>з</a:t>
            </a:r>
            <a:r>
              <a:rPr lang="ru-RU" sz="1800" spc="-20" dirty="0">
                <a:solidFill>
                  <a:prstClr val="black"/>
                </a:solidFill>
                <a:latin typeface="Franklin Gothic Medium Cond"/>
                <a:cs typeface="Times New Roman"/>
              </a:rPr>
              <a:t>у</a:t>
            </a:r>
            <a:r>
              <a:rPr lang="ru-RU" sz="1800" dirty="0">
                <a:solidFill>
                  <a:prstClr val="black"/>
                </a:solidFill>
                <a:latin typeface="Franklin Gothic Medium Cond"/>
                <a:cs typeface="Times New Roman"/>
              </a:rPr>
              <a:t>ль</a:t>
            </a:r>
            <a:r>
              <a:rPr lang="ru-RU" sz="1800" spc="5" dirty="0">
                <a:solidFill>
                  <a:prstClr val="black"/>
                </a:solidFill>
                <a:latin typeface="Franklin Gothic Medium Cond"/>
                <a:cs typeface="Times New Roman"/>
              </a:rPr>
              <a:t>т</a:t>
            </a:r>
            <a:r>
              <a:rPr lang="ru-RU" sz="1800" dirty="0">
                <a:solidFill>
                  <a:prstClr val="black"/>
                </a:solidFill>
                <a:latin typeface="Franklin Gothic Medium Cond"/>
                <a:cs typeface="Times New Roman"/>
              </a:rPr>
              <a:t>а</a:t>
            </a:r>
            <a:r>
              <a:rPr lang="ru-RU" sz="1800" spc="5" dirty="0">
                <a:solidFill>
                  <a:prstClr val="black"/>
                </a:solidFill>
                <a:latin typeface="Franklin Gothic Medium Cond"/>
                <a:cs typeface="Times New Roman"/>
              </a:rPr>
              <a:t>т</a:t>
            </a:r>
            <a:r>
              <a:rPr lang="ru-RU" sz="1800" spc="-20" dirty="0">
                <a:solidFill>
                  <a:prstClr val="black"/>
                </a:solidFill>
                <a:latin typeface="Franklin Gothic Medium Cond"/>
                <a:cs typeface="Times New Roman"/>
              </a:rPr>
              <a:t>о</a:t>
            </a:r>
            <a:r>
              <a:rPr lang="ru-RU" sz="1800" dirty="0">
                <a:solidFill>
                  <a:prstClr val="black"/>
                </a:solidFill>
                <a:latin typeface="Franklin Gothic Medium Cond"/>
                <a:cs typeface="Times New Roman"/>
              </a:rPr>
              <a:t>в	</a:t>
            </a:r>
            <a:r>
              <a:rPr lang="ru-RU" sz="1800" spc="15" dirty="0">
                <a:solidFill>
                  <a:prstClr val="black"/>
                </a:solidFill>
                <a:latin typeface="Franklin Gothic Medium Cond"/>
                <a:cs typeface="Times New Roman"/>
              </a:rPr>
              <a:t>р</a:t>
            </a:r>
            <a:r>
              <a:rPr lang="ru-RU" sz="1800" spc="-25" dirty="0">
                <a:solidFill>
                  <a:prstClr val="black"/>
                </a:solidFill>
                <a:latin typeface="Franklin Gothic Medium Cond"/>
                <a:cs typeface="Times New Roman"/>
              </a:rPr>
              <a:t>е</a:t>
            </a:r>
            <a:r>
              <a:rPr lang="ru-RU" sz="1800" dirty="0">
                <a:solidFill>
                  <a:prstClr val="black"/>
                </a:solidFill>
                <a:latin typeface="Franklin Gothic Medium Cond"/>
                <a:cs typeface="Times New Roman"/>
              </a:rPr>
              <a:t>ал</a:t>
            </a:r>
            <a:r>
              <a:rPr lang="ru-RU" sz="1800" spc="-10" dirty="0">
                <a:solidFill>
                  <a:prstClr val="black"/>
                </a:solidFill>
                <a:latin typeface="Franklin Gothic Medium Cond"/>
                <a:cs typeface="Times New Roman"/>
              </a:rPr>
              <a:t>и</a:t>
            </a:r>
            <a:r>
              <a:rPr lang="ru-RU" sz="1800" spc="5" dirty="0">
                <a:solidFill>
                  <a:prstClr val="black"/>
                </a:solidFill>
                <a:latin typeface="Franklin Gothic Medium Cond"/>
                <a:cs typeface="Times New Roman"/>
              </a:rPr>
              <a:t>з</a:t>
            </a:r>
            <a:r>
              <a:rPr lang="ru-RU" sz="1800" dirty="0">
                <a:solidFill>
                  <a:prstClr val="black"/>
                </a:solidFill>
                <a:latin typeface="Franklin Gothic Medium Cond"/>
                <a:cs typeface="Times New Roman"/>
              </a:rPr>
              <a:t>а</a:t>
            </a:r>
            <a:r>
              <a:rPr lang="ru-RU" sz="1800" spc="5" dirty="0">
                <a:solidFill>
                  <a:prstClr val="black"/>
                </a:solidFill>
                <a:latin typeface="Franklin Gothic Medium Cond"/>
                <a:cs typeface="Times New Roman"/>
              </a:rPr>
              <a:t>ци</a:t>
            </a:r>
            <a:r>
              <a:rPr lang="ru-RU" sz="1800" dirty="0">
                <a:solidFill>
                  <a:prstClr val="black"/>
                </a:solidFill>
                <a:latin typeface="Franklin Gothic Medium Cond"/>
                <a:cs typeface="Times New Roman"/>
              </a:rPr>
              <a:t>и  </a:t>
            </a:r>
            <a:r>
              <a:rPr lang="ru-RU" sz="1800" spc="-5" dirty="0">
                <a:solidFill>
                  <a:prstClr val="black"/>
                </a:solidFill>
                <a:latin typeface="Franklin Gothic Medium Cond"/>
                <a:cs typeface="Times New Roman"/>
              </a:rPr>
              <a:t>мероприятий проекта</a:t>
            </a:r>
            <a:r>
              <a:rPr lang="ru-RU" sz="1800" spc="5" dirty="0">
                <a:solidFill>
                  <a:prstClr val="black"/>
                </a:solidFill>
                <a:latin typeface="Franklin Gothic Medium Cond"/>
                <a:cs typeface="Times New Roman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Franklin Gothic Medium Cond"/>
                <a:cs typeface="Times New Roman"/>
              </a:rPr>
              <a:t>и</a:t>
            </a:r>
            <a:r>
              <a:rPr lang="ru-RU" sz="1800" spc="-5" dirty="0">
                <a:solidFill>
                  <a:prstClr val="black"/>
                </a:solidFill>
                <a:latin typeface="Franklin Gothic Medium Cond"/>
                <a:cs typeface="Times New Roman"/>
              </a:rPr>
              <a:t> распространение</a:t>
            </a:r>
            <a:r>
              <a:rPr lang="ru-RU" sz="1800" spc="-15" dirty="0">
                <a:solidFill>
                  <a:prstClr val="black"/>
                </a:solidFill>
                <a:latin typeface="Franklin Gothic Medium Cond"/>
                <a:cs typeface="Times New Roman"/>
              </a:rPr>
              <a:t> </a:t>
            </a:r>
            <a:r>
              <a:rPr lang="ru-RU" sz="1800" spc="-5" dirty="0">
                <a:solidFill>
                  <a:prstClr val="black"/>
                </a:solidFill>
                <a:latin typeface="Franklin Gothic Medium Cond"/>
                <a:cs typeface="Times New Roman"/>
              </a:rPr>
              <a:t>опыта.</a:t>
            </a:r>
            <a:endParaRPr lang="ru-RU" sz="1800" dirty="0">
              <a:solidFill>
                <a:prstClr val="black"/>
              </a:solidFill>
              <a:latin typeface="Franklin Gothic Medium Cond"/>
              <a:cs typeface="Times New Roman"/>
            </a:endParaRPr>
          </a:p>
          <a:p>
            <a:pPr marL="342816" lvl="0" indent="-342816" defTabSz="914177" eaLnBrk="1" fontAlgn="auto" hangingPunct="1">
              <a:spcAft>
                <a:spcPts val="0"/>
              </a:spcAft>
              <a:buFont typeface="Arial" pitchFamily="34" charset="0"/>
              <a:buChar char="•"/>
            </a:pPr>
            <a:endParaRPr lang="ru-RU" sz="18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979712" y="115905"/>
            <a:ext cx="6984776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Bahnschrift Condensed" pitchFamily="34" charset="0"/>
              </a:rPr>
              <a:t>«Единое образовательное </a:t>
            </a:r>
            <a:r>
              <a:rPr lang="ru-RU" sz="2000" dirty="0" smtClean="0">
                <a:solidFill>
                  <a:schemeClr val="bg1"/>
                </a:solidFill>
                <a:latin typeface="Bahnschrift Condensed" pitchFamily="34" charset="0"/>
              </a:rPr>
              <a:t>пространство-ключевое </a:t>
            </a:r>
            <a:r>
              <a:rPr lang="ru-RU" sz="2000" dirty="0">
                <a:solidFill>
                  <a:schemeClr val="bg1"/>
                </a:solidFill>
                <a:latin typeface="Bahnschrift Condensed" pitchFamily="34" charset="0"/>
              </a:rPr>
              <a:t>условие </a:t>
            </a:r>
            <a:r>
              <a:rPr lang="ru-RU" sz="2000" dirty="0" smtClean="0">
                <a:solidFill>
                  <a:schemeClr val="bg1"/>
                </a:solidFill>
                <a:latin typeface="Bahnschrift Condensed" pitchFamily="34" charset="0"/>
              </a:rPr>
              <a:t>развития муниципальной </a:t>
            </a:r>
            <a:r>
              <a:rPr lang="ru-RU" sz="2000" dirty="0">
                <a:solidFill>
                  <a:schemeClr val="bg1"/>
                </a:solidFill>
                <a:latin typeface="Bahnschrift Condensed" pitchFamily="34" charset="0"/>
              </a:rPr>
              <a:t>системы образования </a:t>
            </a:r>
            <a:r>
              <a:rPr lang="ru-RU" sz="2000" dirty="0" err="1" smtClean="0">
                <a:solidFill>
                  <a:schemeClr val="bg1"/>
                </a:solidFill>
                <a:latin typeface="Bahnschrift Condensed" pitchFamily="34" charset="0"/>
              </a:rPr>
              <a:t>Балахтинского</a:t>
            </a:r>
            <a:r>
              <a:rPr lang="ru-RU" sz="2000" dirty="0" smtClean="0">
                <a:solidFill>
                  <a:schemeClr val="bg1"/>
                </a:solidFill>
                <a:latin typeface="Bahnschrift Condensed" pitchFamily="34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Bahnschrift Condensed" pitchFamily="34" charset="0"/>
              </a:rPr>
              <a:t>района»</a:t>
            </a:r>
          </a:p>
        </p:txBody>
      </p:sp>
      <p:pic>
        <p:nvPicPr>
          <p:cNvPr id="5" name="Picture 2" descr="https://avatars.mds.yandex.net/i?id=b03974b86fb6ede679f4d9c7cc1ceb9794324a44-8797773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25" y="694806"/>
            <a:ext cx="1512168" cy="163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0582" y="7965"/>
            <a:ext cx="1607254" cy="6463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МУНИЦИПАЛЬНЫЙ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ПЕДАГОГИЧЕСКИЙ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СОВЕТ/2023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69617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0582" y="7965"/>
            <a:ext cx="1607254" cy="6463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МУНИЦИПАЛЬНЫЙ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ПЕДАГОГИЧЕСКИЙ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СОВЕТ/2023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26" name="Picture 2" descr="https://avatars.mds.yandex.net/i?id=b03974b86fb6ede679f4d9c7cc1ceb9794324a44-8797773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25" y="694806"/>
            <a:ext cx="1512168" cy="163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79712" y="115905"/>
            <a:ext cx="6984776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Bahnschrift Condensed" pitchFamily="34" charset="0"/>
              </a:rPr>
              <a:t>«Единое образовательное </a:t>
            </a:r>
            <a:r>
              <a:rPr lang="ru-RU" sz="2000" dirty="0" smtClean="0">
                <a:solidFill>
                  <a:schemeClr val="bg1"/>
                </a:solidFill>
                <a:latin typeface="Bahnschrift Condensed" pitchFamily="34" charset="0"/>
              </a:rPr>
              <a:t>пространство-ключевое </a:t>
            </a:r>
            <a:r>
              <a:rPr lang="ru-RU" sz="2000" dirty="0">
                <a:solidFill>
                  <a:schemeClr val="bg1"/>
                </a:solidFill>
                <a:latin typeface="Bahnschrift Condensed" pitchFamily="34" charset="0"/>
              </a:rPr>
              <a:t>условие </a:t>
            </a:r>
            <a:r>
              <a:rPr lang="ru-RU" sz="2000" dirty="0" smtClean="0">
                <a:solidFill>
                  <a:schemeClr val="bg1"/>
                </a:solidFill>
                <a:latin typeface="Bahnschrift Condensed" pitchFamily="34" charset="0"/>
              </a:rPr>
              <a:t>развития муниципальной </a:t>
            </a:r>
            <a:r>
              <a:rPr lang="ru-RU" sz="2000" dirty="0">
                <a:solidFill>
                  <a:schemeClr val="bg1"/>
                </a:solidFill>
                <a:latin typeface="Bahnschrift Condensed" pitchFamily="34" charset="0"/>
              </a:rPr>
              <a:t>системы образования </a:t>
            </a:r>
            <a:r>
              <a:rPr lang="ru-RU" sz="2000" dirty="0" err="1" smtClean="0">
                <a:solidFill>
                  <a:schemeClr val="bg1"/>
                </a:solidFill>
                <a:latin typeface="Bahnschrift Condensed" pitchFamily="34" charset="0"/>
              </a:rPr>
              <a:t>Балахтинского</a:t>
            </a:r>
            <a:r>
              <a:rPr lang="ru-RU" sz="2000" dirty="0" smtClean="0">
                <a:solidFill>
                  <a:schemeClr val="bg1"/>
                </a:solidFill>
                <a:latin typeface="Bahnschrift Condensed" pitchFamily="34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Bahnschrift Condensed" pitchFamily="34" charset="0"/>
              </a:rPr>
              <a:t>района»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9712" y="1520084"/>
            <a:ext cx="6984776" cy="5149275"/>
          </a:xfrm>
        </p:spPr>
        <p:txBody>
          <a:bodyPr/>
          <a:lstStyle/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Franklin Gothic Medium Cond" panose="020B0606030402020204" pitchFamily="34" charset="0"/>
              </a:rPr>
              <a:t>1.Улучшение </a:t>
            </a:r>
            <a:r>
              <a:rPr lang="ru-RU" sz="2000" b="1" dirty="0">
                <a:latin typeface="Franklin Gothic Medium Cond" panose="020B0606030402020204" pitchFamily="34" charset="0"/>
              </a:rPr>
              <a:t>качества образования </a:t>
            </a:r>
            <a:r>
              <a:rPr lang="ru-RU" sz="2000" dirty="0">
                <a:latin typeface="Franklin Gothic Medium Cond" panose="020B0606030402020204" pitchFamily="34" charset="0"/>
              </a:rPr>
              <a:t>и развития учащихся, за счет использования цифровых технологи.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 dirty="0">
                <a:solidFill>
                  <a:srgbClr val="C00000"/>
                </a:solidFill>
                <a:latin typeface="Franklin Gothic Medium Cond" panose="020B0606030402020204" pitchFamily="34" charset="0"/>
              </a:rPr>
              <a:t>Показатель: положительная динамика качества обучения школьников </a:t>
            </a:r>
            <a:r>
              <a:rPr lang="ru-RU" sz="1800" i="1" dirty="0" smtClean="0">
                <a:solidFill>
                  <a:srgbClr val="C00000"/>
                </a:solidFill>
                <a:latin typeface="Franklin Gothic Medium Cond" panose="020B0606030402020204" pitchFamily="34" charset="0"/>
              </a:rPr>
              <a:t>муниципалитета</a:t>
            </a:r>
            <a:endParaRPr lang="ru-RU" sz="1800" dirty="0">
              <a:solidFill>
                <a:srgbClr val="4472C4">
                  <a:lumMod val="50000"/>
                </a:srgbClr>
              </a:solidFill>
              <a:latin typeface="Franklin Gothic Medium Cond" panose="020B0606030402020204" pitchFamily="34" charset="0"/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Franklin Gothic Medium Cond" panose="020B0606030402020204" pitchFamily="34" charset="0"/>
              </a:rPr>
              <a:t>2.Создание эффективной </a:t>
            </a:r>
            <a:r>
              <a:rPr lang="ru-RU" sz="2000" b="1" dirty="0">
                <a:latin typeface="Franklin Gothic Medium Cond" panose="020B0606030402020204" pitchFamily="34" charset="0"/>
              </a:rPr>
              <a:t>системы обмена опытом </a:t>
            </a:r>
            <a:r>
              <a:rPr lang="ru-RU" sz="2000" dirty="0">
                <a:latin typeface="Franklin Gothic Medium Cond" panose="020B0606030402020204" pitchFamily="34" charset="0"/>
              </a:rPr>
              <a:t>и передачи знаний между цифровыми наставниками</a:t>
            </a:r>
            <a:r>
              <a:rPr lang="ru-RU" sz="1800" dirty="0">
                <a:solidFill>
                  <a:srgbClr val="4472C4">
                    <a:lumMod val="50000"/>
                  </a:srgbClr>
                </a:solidFill>
                <a:latin typeface="Franklin Gothic Medium Cond" panose="020B0606030402020204" pitchFamily="34" charset="0"/>
              </a:rPr>
              <a:t>.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 dirty="0">
                <a:solidFill>
                  <a:srgbClr val="C00000"/>
                </a:solidFill>
                <a:latin typeface="Franklin Gothic Medium Cond" panose="020B0606030402020204" pitchFamily="34" charset="0"/>
              </a:rPr>
              <a:t>Показатель: доля педагогов муниципалитета включенных в наставническую </a:t>
            </a:r>
            <a:r>
              <a:rPr lang="ru-RU" sz="1800" i="1" dirty="0" smtClean="0">
                <a:solidFill>
                  <a:srgbClr val="C00000"/>
                </a:solidFill>
                <a:latin typeface="Franklin Gothic Medium Cond" panose="020B0606030402020204" pitchFamily="34" charset="0"/>
              </a:rPr>
              <a:t>деятельность</a:t>
            </a:r>
            <a:endParaRPr lang="ru-RU" sz="1800" b="1" dirty="0">
              <a:solidFill>
                <a:srgbClr val="4472C4">
                  <a:lumMod val="50000"/>
                </a:srgbClr>
              </a:solidFill>
              <a:latin typeface="Franklin Gothic Medium Cond" panose="020B0606030402020204" pitchFamily="34" charset="0"/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latin typeface="Franklin Gothic Medium Cond" panose="020B0606030402020204" pitchFamily="34" charset="0"/>
              </a:rPr>
              <a:t>3.Разработка и распространение эффективных технологий и методик обучения</a:t>
            </a:r>
            <a:r>
              <a:rPr lang="ru-RU" sz="2000" dirty="0">
                <a:latin typeface="Franklin Gothic Medium Cond" panose="020B0606030402020204" pitchFamily="34" charset="0"/>
              </a:rPr>
              <a:t>, способствующих </a:t>
            </a:r>
            <a:r>
              <a:rPr lang="ru-RU" sz="2000" b="1" dirty="0">
                <a:latin typeface="Franklin Gothic Medium Cond" panose="020B0606030402020204" pitchFamily="34" charset="0"/>
              </a:rPr>
              <a:t>развитию цифровых компетенций </a:t>
            </a:r>
            <a:r>
              <a:rPr lang="ru-RU" sz="2000" dirty="0">
                <a:latin typeface="Franklin Gothic Medium Cond" panose="020B0606030402020204" pitchFamily="34" charset="0"/>
              </a:rPr>
              <a:t>у учащихся, педагогов.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 dirty="0">
                <a:solidFill>
                  <a:srgbClr val="C00000"/>
                </a:solidFill>
                <a:latin typeface="Franklin Gothic Medium Cond" panose="020B0606030402020204" pitchFamily="34" charset="0"/>
              </a:rPr>
              <a:t>Показатель: доля педагогов, применяющих информационные технологии для организации и развития обучения школьников</a:t>
            </a:r>
            <a:r>
              <a:rPr lang="ru-RU" sz="1800" i="1" dirty="0" smtClean="0">
                <a:solidFill>
                  <a:srgbClr val="C00000"/>
                </a:solidFill>
                <a:latin typeface="Franklin Gothic Medium Cond" panose="020B0606030402020204" pitchFamily="34" charset="0"/>
              </a:rPr>
              <a:t>.</a:t>
            </a:r>
            <a:endParaRPr lang="ru-RU" sz="1800" i="1" dirty="0">
              <a:solidFill>
                <a:srgbClr val="C00000"/>
              </a:solidFill>
              <a:latin typeface="Franklin Gothic Medium Cond" panose="020B0606030402020204" pitchFamily="34" charset="0"/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latin typeface="Franklin Gothic Medium Cond" panose="020B0606030402020204" pitchFamily="34" charset="0"/>
              </a:rPr>
              <a:t>4.Популяризация и продвижение цифровых технологий и эффективных </a:t>
            </a:r>
            <a:r>
              <a:rPr lang="ru-RU" sz="1800" dirty="0" smtClean="0">
                <a:latin typeface="Franklin Gothic Medium Cond" panose="020B0606030402020204" pitchFamily="34" charset="0"/>
              </a:rPr>
              <a:t>решений.</a:t>
            </a:r>
            <a:endParaRPr lang="ru-RU" sz="1800" dirty="0">
              <a:latin typeface="Franklin Gothic Medium Cond" panose="020B0606030402020204" pitchFamily="34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23183" y="802471"/>
            <a:ext cx="58978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/>
              <a:t>Планируемые результаты </a:t>
            </a:r>
          </a:p>
        </p:txBody>
      </p:sp>
    </p:spTree>
    <p:extLst>
      <p:ext uri="{BB962C8B-B14F-4D97-AF65-F5344CB8AC3E}">
        <p14:creationId xmlns:p14="http://schemas.microsoft.com/office/powerpoint/2010/main" val="63261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0582" y="7965"/>
            <a:ext cx="1607254" cy="6463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МУНИЦИПАЛЬНЫЙ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ПЕДАГОГИЧЕСКИЙ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СОВЕТ/2023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26" name="Picture 2" descr="https://avatars.mds.yandex.net/i?id=b03974b86fb6ede679f4d9c7cc1ceb9794324a44-8797773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25" y="694806"/>
            <a:ext cx="1512168" cy="163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79712" y="115905"/>
            <a:ext cx="6984776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Bahnschrift Condensed" pitchFamily="34" charset="0"/>
              </a:rPr>
              <a:t>«Единое образовательное </a:t>
            </a:r>
            <a:r>
              <a:rPr lang="ru-RU" sz="2000" dirty="0" smtClean="0">
                <a:solidFill>
                  <a:schemeClr val="bg1"/>
                </a:solidFill>
                <a:latin typeface="Bahnschrift Condensed" pitchFamily="34" charset="0"/>
              </a:rPr>
              <a:t>пространство-ключевое </a:t>
            </a:r>
            <a:r>
              <a:rPr lang="ru-RU" sz="2000" dirty="0">
                <a:solidFill>
                  <a:schemeClr val="bg1"/>
                </a:solidFill>
                <a:latin typeface="Bahnschrift Condensed" pitchFamily="34" charset="0"/>
              </a:rPr>
              <a:t>условие </a:t>
            </a:r>
            <a:r>
              <a:rPr lang="ru-RU" sz="2000" dirty="0" smtClean="0">
                <a:solidFill>
                  <a:schemeClr val="bg1"/>
                </a:solidFill>
                <a:latin typeface="Bahnschrift Condensed" pitchFamily="34" charset="0"/>
              </a:rPr>
              <a:t>развития муниципальной </a:t>
            </a:r>
            <a:r>
              <a:rPr lang="ru-RU" sz="2000" dirty="0">
                <a:solidFill>
                  <a:schemeClr val="bg1"/>
                </a:solidFill>
                <a:latin typeface="Bahnschrift Condensed" pitchFamily="34" charset="0"/>
              </a:rPr>
              <a:t>системы образования </a:t>
            </a:r>
            <a:r>
              <a:rPr lang="ru-RU" sz="2000" dirty="0" err="1" smtClean="0">
                <a:solidFill>
                  <a:schemeClr val="bg1"/>
                </a:solidFill>
                <a:latin typeface="Bahnschrift Condensed" pitchFamily="34" charset="0"/>
              </a:rPr>
              <a:t>Балахтинского</a:t>
            </a:r>
            <a:r>
              <a:rPr lang="ru-RU" sz="2000" dirty="0" smtClean="0">
                <a:solidFill>
                  <a:schemeClr val="bg1"/>
                </a:solidFill>
                <a:latin typeface="Bahnschrift Condensed" pitchFamily="34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Bahnschrift Condensed" pitchFamily="34" charset="0"/>
              </a:rPr>
              <a:t>района»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95386" y="823791"/>
            <a:ext cx="6562725" cy="686566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Точка «входа</a:t>
            </a:r>
            <a:r>
              <a:rPr lang="ru-RU" dirty="0" smtClean="0"/>
              <a:t>» в проект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851D39A-B2B5-4E6A-8A6C-8F1A66BFB91E}"/>
              </a:ext>
            </a:extLst>
          </p:cNvPr>
          <p:cNvSpPr txBox="1"/>
          <p:nvPr/>
        </p:nvSpPr>
        <p:spPr>
          <a:xfrm>
            <a:off x="2019418" y="1494270"/>
            <a:ext cx="32763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Medium Cond" panose="020B0606030402020204" pitchFamily="34" charset="0"/>
              </a:rPr>
              <a:t>Школа цифрового Наставничества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Franklin Gothic Medium Cond" panose="020B0606030402020204" pitchFamily="34" charset="0"/>
              </a:rPr>
              <a:t>Пройдите по ссылке, заполните анкету, выберите позицию, которую, Вы бы хотели занять в проекте</a:t>
            </a:r>
            <a:endParaRPr kumimoji="0" lang="ru-RU" sz="1800" b="0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Franklin Gothic Medium Cond" panose="020B06060304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418" y="4005064"/>
            <a:ext cx="2695572" cy="269557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126917" y="3081734"/>
            <a:ext cx="24805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hlinkClick r:id="rId4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hlinkClick r:id="rId4"/>
              </a:rPr>
              <a:t>https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hlinkClick r:id="rId4"/>
              </a:rPr>
              <a:t>://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hlinkClick r:id="rId4"/>
              </a:rPr>
              <a:t>forms.gle/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hlinkClick r:id="rId4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hlinkClick r:id="rId4"/>
              </a:rPr>
              <a:t>kN3JJREHY1Mxsj9y7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96136" y="1490085"/>
            <a:ext cx="32959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prstClr val="black"/>
                </a:solidFill>
                <a:latin typeface="Franklin Gothic Medium Cond" panose="020B0606030402020204" pitchFamily="34" charset="0"/>
              </a:rPr>
              <a:t>Сообщество Наставников</a:t>
            </a:r>
          </a:p>
          <a:p>
            <a:pPr lvl="0"/>
            <a:r>
              <a:rPr lang="ru-RU" i="1" dirty="0" smtClean="0">
                <a:latin typeface="Franklin Gothic Medium Cond" panose="020B0606030402020204" pitchFamily="34" charset="0"/>
              </a:rPr>
              <a:t>Приглашаю </a:t>
            </a:r>
            <a:r>
              <a:rPr lang="ru-RU" i="1" dirty="0">
                <a:latin typeface="Franklin Gothic Medium Cond" panose="020B0606030402020204" pitchFamily="34" charset="0"/>
              </a:rPr>
              <a:t>в сообщество педагогов, где можно подумать, как организовать учебную среду с помощью "Цифры"</a:t>
            </a:r>
          </a:p>
          <a:p>
            <a:pPr lvl="0"/>
            <a:r>
              <a:rPr lang="en-US" b="1" dirty="0" smtClean="0">
                <a:solidFill>
                  <a:srgbClr val="4472C4">
                    <a:lumMod val="50000"/>
                  </a:srgbClr>
                </a:solidFill>
                <a:latin typeface="Franklin Gothic Medium Cond" panose="020B0606030402020204" pitchFamily="34" charset="0"/>
                <a:hlinkClick r:id="rId5"/>
              </a:rPr>
              <a:t>https</a:t>
            </a:r>
            <a:r>
              <a:rPr lang="en-US" b="1" dirty="0">
                <a:solidFill>
                  <a:srgbClr val="4472C4">
                    <a:lumMod val="50000"/>
                  </a:srgbClr>
                </a:solidFill>
                <a:latin typeface="Franklin Gothic Medium Cond" panose="020B0606030402020204" pitchFamily="34" charset="0"/>
                <a:hlinkClick r:id="rId5"/>
              </a:rPr>
              <a:t>://vk.com/public219997603</a:t>
            </a:r>
            <a:r>
              <a:rPr lang="ru-RU" b="1" dirty="0">
                <a:solidFill>
                  <a:srgbClr val="4472C4">
                    <a:lumMod val="50000"/>
                  </a:srgbClr>
                </a:solidFill>
                <a:latin typeface="Franklin Gothic Medium Cond" panose="020B0606030402020204" pitchFamily="34" charset="0"/>
              </a:rPr>
              <a:t>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826473"/>
            <a:ext cx="2762124" cy="276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07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8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C0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904</Words>
  <Application>Microsoft Office PowerPoint</Application>
  <PresentationFormat>Экран (4:3)</PresentationFormat>
  <Paragraphs>113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Bahnschrift Condensed</vt:lpstr>
      <vt:lpstr>var( --e-global-typography-text-font-family )</vt:lpstr>
      <vt:lpstr>-apple-system</vt:lpstr>
      <vt:lpstr>Franklin Gothic Medium Cond</vt:lpstr>
      <vt:lpstr>Calibri</vt:lpstr>
      <vt:lpstr>Times New Roman</vt:lpstr>
      <vt:lpstr>1_Тема Office</vt:lpstr>
      <vt:lpstr>Презентация PowerPoint</vt:lpstr>
      <vt:lpstr>Презентация PowerPoint</vt:lpstr>
      <vt:lpstr>Презентация PowerPoint</vt:lpstr>
      <vt:lpstr>Благополучатели проекта</vt:lpstr>
      <vt:lpstr>Уникальные черты и  качества проекта «Школа цифрового Наставника»</vt:lpstr>
      <vt:lpstr>Цель и задачи проекта</vt:lpstr>
      <vt:lpstr>Этапы реализации проекта</vt:lpstr>
      <vt:lpstr>Презентация PowerPoint</vt:lpstr>
      <vt:lpstr>Точка «входа» в проект</vt:lpstr>
      <vt:lpstr>Контактные данные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Тетрадь на спирали</dc:title>
  <dc:creator>Фокина Лидия Петровна</dc:creator>
  <cp:keywords>Шаблон презентации</cp:keywords>
  <cp:lastModifiedBy>X543UA</cp:lastModifiedBy>
  <cp:revision>119</cp:revision>
  <dcterms:created xsi:type="dcterms:W3CDTF">2014-07-06T18:18:01Z</dcterms:created>
  <dcterms:modified xsi:type="dcterms:W3CDTF">2023-08-24T03:11:32Z</dcterms:modified>
</cp:coreProperties>
</file>