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>
        <p:scale>
          <a:sx n="90" d="100"/>
          <a:sy n="90" d="100"/>
        </p:scale>
        <p:origin x="-2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4EA7-3479-48C6-8AC4-2D0118F7862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F2625-713C-4249-80C1-1EBE466DE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F2625-713C-4249-80C1-1EBE466DEA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1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F2625-713C-4249-80C1-1EBE466DEA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181E5-FCC5-43C6-B746-FAB89DC1B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CB32AA-BECD-41B2-99BD-839B0B1D3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2C89B0-424A-41C5-86CA-FAB88075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C416D4-4C31-4622-BADC-DCC8EE9B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9949A0-CB1E-4105-976E-FC2479A4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18EF-3688-4397-AF03-7CE31CDA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36FB72-30EF-46B0-A0F3-1DD64587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94F8A-01EA-4226-949B-5D539EA9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156910-5A0B-4457-BBFD-AAAEAB52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345AB-9A07-43B3-B79C-F9CA0EAD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0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4A6D0C-4109-4D82-BE81-28F3CB08E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E7ACBD-7B11-4E3E-9694-34D92D69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A25BB1-1A09-4BFD-ADA7-8BD7240D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BC138-B7CC-4917-8B29-BA06D39F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F1BD5-2320-4838-91E5-47F3A803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09E51-DFA0-4DB0-9581-BE6AF66E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171293-0D57-4CEB-A9A7-54653FE5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CA1DC8-B993-4AA9-8B4D-F6336102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30C93-68EC-4B82-96B1-B877ACA1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1546FF-A91F-43FF-B574-4A004973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781A5-D398-4AA8-90A8-B60A9A09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A50DBC-23BE-4AE9-9562-4EF85D13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845B5C-C100-4B32-87C8-ABA02DEA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940B88-3FB5-42AA-8313-ED42D5E7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8FE6A7-77EF-48D4-A282-EF03B04B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BA718-E166-4775-B3EC-9E363EF6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04D9DD-9E9C-47BA-B3CC-9EC57F42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10F404-BA24-4FAB-B8FB-E7AE14E58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C02284-FC49-48FC-889B-9460D352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A598C1-0ECC-48E2-8DD9-5FC61410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4973FE-3C70-4CF8-8755-0A3D9436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2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EC268-E64C-4CD5-BBBF-47E7A060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02D771-EA45-410F-8A56-E077D974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10D3E5-AC95-4652-8273-92C3FD4F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8C7CFB-3889-453E-B73B-219CFC4C1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343FAA-76B6-44E1-BF11-0552ED4D7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1E93B6-6601-4A16-B848-C3027670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C5900-371B-480B-BF6D-EC156BE4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712-2112-47F5-A018-FD61DEBB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D5C1B-30B6-4FA6-A107-1567F139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BD27-7605-41D9-981F-E7E55E4A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6F17B2-DD49-4992-837F-6585BE1A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77D2A8-7818-431E-9F75-412FB27D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A47416-7A11-4499-849F-8418DA59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4528D7-8388-485D-AC01-F7DCCBC2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1F4690-21F9-4432-B379-B3F5B6C1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4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A84DE-73FB-48A1-9678-C1191EAC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7A9B0-A6E0-42E0-B518-A01D16B7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AEE9D7-F143-4237-9142-E6E22711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61A068-2420-4ADD-A704-89AB82B8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4D59D7-39C4-4190-838D-4F729572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84E264-2CBA-4088-93DD-EF8E1772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7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A7EE5-056B-45DC-8FFD-537DE3B5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9FDBB7-55A4-4D87-B626-49B740586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F6456B-A523-4F59-965B-616AE443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436A16-4CD6-49BD-92C6-2E4D9C7D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9A6C4B-ACC8-409F-B91C-FF55EB92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3A9E93-1290-45ED-8543-90A11B5E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749DD-3F0C-4B92-BB95-C9186FD6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7D9407-9739-4366-8EC2-F6820464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879638-5105-4431-A64C-B2F9371A1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9340-5D60-4C58-BA9A-5DF6C6CDEF9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144529-307F-4274-8113-178B9FC31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62F7F-635A-4438-91B4-57DA7E866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729C-CE86-4977-A67C-CA71E3B7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8CC427-8C32-4315-B0B7-07935CD23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9F71C5-1F3B-454C-B8D8-C4BA8FFF5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88" y="133490"/>
            <a:ext cx="2453733" cy="24537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A75339-9CE0-4550-82E0-D910DC1AF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4" y="478598"/>
            <a:ext cx="2170608" cy="837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CBE6ED-DDBF-47BD-B35C-42D72888AD83}"/>
              </a:ext>
            </a:extLst>
          </p:cNvPr>
          <p:cNvSpPr txBox="1"/>
          <p:nvPr/>
        </p:nvSpPr>
        <p:spPr>
          <a:xfrm>
            <a:off x="3157591" y="3750738"/>
            <a:ext cx="5554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cap="all">
                <a:solidFill>
                  <a:srgbClr val="003083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ru-RU" dirty="0"/>
              <a:t>«Управление цифровой трансформацией</a:t>
            </a:r>
          </a:p>
          <a:p>
            <a:r>
              <a:rPr lang="ru-RU" dirty="0"/>
              <a:t> в условиях сельской школы»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17F2A4-D355-487F-87E3-EED1BDF27D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84" y="-3670"/>
            <a:ext cx="2890157" cy="284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9692AC-2B17-4DF9-AEF0-EBB284945EF9}"/>
              </a:ext>
            </a:extLst>
          </p:cNvPr>
          <p:cNvSpPr txBox="1"/>
          <p:nvPr/>
        </p:nvSpPr>
        <p:spPr>
          <a:xfrm>
            <a:off x="1811012" y="6324400"/>
            <a:ext cx="856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003083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ru-RU" sz="2000" dirty="0"/>
              <a:t>Глоба Елена Григорьевна, директор МБОУ Ровненская СШ им. Г. П. Ерофеева, </a:t>
            </a:r>
            <a:r>
              <a:rPr lang="ru-RU" sz="2000" dirty="0" err="1"/>
              <a:t>Балахтинский</a:t>
            </a:r>
            <a:r>
              <a:rPr lang="ru-RU" sz="2000" dirty="0"/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888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3917049" y="321180"/>
            <a:ext cx="417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Условия нашей (сельской) школы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693109" y="1688799"/>
            <a:ext cx="106256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функционирования школы: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Ограниченные ресурсы: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Недостаточное количество компьютеров и устройств для учебной работы.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Ограниченные возможности доступа к интернету и качество подключения.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Один кабинет информатики: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Наличие только одного класса информатики, что ограничивает возможности обучения цифровым технологиям.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Мобильный класс: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Наличие только одного мобильного класса, что не позволяет обеспечить доступ к цифровым устройствам большому количеству учащихся одновременно.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онлайн-платформ: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Педагоги вынуждены использовать онлайн-платформы в основном в качестве демонстрационного материала из-за ограниченных возможностей школьной цифровой инфраструктуры.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Недостаток обучающих материалов: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Отсутствие доступа к широкому спектру цифровых образовательных ресурсов из-за ограниченности школьных ресурсов.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Потребность в обучении и поддержке: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Необходимость в проведении обучающих программ и консультаций для педагогов по использованию цифровых технологий и эффективному внедрению их в учебный процесс.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17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98" y="0"/>
            <a:ext cx="12191998" cy="6858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783185" y="1688799"/>
            <a:ext cx="10625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Цель: </a:t>
            </a:r>
            <a:r>
              <a:rPr lang="ru-RU" sz="2000" b="0" dirty="0"/>
              <a:t>создать </a:t>
            </a:r>
            <a:r>
              <a:rPr lang="ru-RU" sz="2000" b="0" dirty="0" smtClean="0"/>
              <a:t>условия(среду) профессионального развития педагогов организации, способствующие системному и эффективному использованию цифровых образовательных средств и ресурсов в рамках образовательного процесса. </a:t>
            </a:r>
            <a:endParaRPr lang="ru-RU" sz="2000" dirty="0"/>
          </a:p>
          <a:p>
            <a:r>
              <a:rPr lang="ru-RU" sz="2000" dirty="0"/>
              <a:t>Задачи:</a:t>
            </a:r>
          </a:p>
          <a:p>
            <a:pPr algn="just"/>
            <a:r>
              <a:rPr lang="ru-RU" sz="2000" b="0" dirty="0"/>
              <a:t>1. Организация </a:t>
            </a:r>
            <a:r>
              <a:rPr lang="ru-RU" sz="2000" dirty="0"/>
              <a:t>регулярных мероприятий </a:t>
            </a:r>
            <a:r>
              <a:rPr lang="ru-RU" sz="2000" b="0" dirty="0"/>
              <a:t>для педагогов с целью обучения использованию цифровых технологий в учебном процессе.</a:t>
            </a:r>
          </a:p>
          <a:p>
            <a:pPr algn="just"/>
            <a:r>
              <a:rPr lang="ru-RU" sz="2000" b="0" dirty="0"/>
              <a:t>2. Внедрение </a:t>
            </a:r>
            <a:r>
              <a:rPr lang="ru-RU" sz="2000" dirty="0"/>
              <a:t>цифровых образовательных материалов</a:t>
            </a:r>
            <a:r>
              <a:rPr lang="ru-RU" sz="2000" b="0" dirty="0"/>
              <a:t>, адаптированных под потребности педагогов для более эффективного обучения.</a:t>
            </a:r>
          </a:p>
          <a:p>
            <a:pPr algn="just"/>
            <a:r>
              <a:rPr lang="ru-RU" sz="2000" b="0" dirty="0"/>
              <a:t>3. Обеспечение педагогов </a:t>
            </a:r>
            <a:r>
              <a:rPr lang="ru-RU" sz="2000" dirty="0"/>
              <a:t>консультациями и поддержкой </a:t>
            </a:r>
            <a:r>
              <a:rPr lang="ru-RU" sz="2000" b="0" dirty="0"/>
              <a:t>по вопросам цифровых технологий и их применения в учебном процессе.</a:t>
            </a:r>
          </a:p>
          <a:p>
            <a:pPr algn="just"/>
            <a:r>
              <a:rPr lang="ru-RU" sz="2000" b="0" dirty="0"/>
              <a:t>4. Поощрение </a:t>
            </a:r>
            <a:r>
              <a:rPr lang="ru-RU" sz="2000" dirty="0"/>
              <a:t>педагогов к экспериментированию </a:t>
            </a:r>
            <a:r>
              <a:rPr lang="ru-RU" sz="2000" b="0" dirty="0"/>
              <a:t>с новыми приемами, способами обучения, основанными на цифровых технологиях, через проведение </a:t>
            </a:r>
            <a:r>
              <a:rPr lang="ru-RU" sz="2000" dirty="0"/>
              <a:t>конкурсов и педагогических инициатив</a:t>
            </a:r>
            <a:r>
              <a:rPr lang="ru-RU" sz="2000" b="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D8E91A-90EF-46DD-9C22-6970CB5DE3E5}"/>
              </a:ext>
            </a:extLst>
          </p:cNvPr>
          <p:cNvSpPr txBox="1"/>
          <p:nvPr/>
        </p:nvSpPr>
        <p:spPr>
          <a:xfrm>
            <a:off x="4485622" y="321179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3083"/>
                </a:solidFill>
                <a:latin typeface="Bahnschrift SemiBold Condensed" panose="020B0502040204020203" pitchFamily="34" charset="0"/>
              </a:rPr>
              <a:t>Цель и ключевые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72392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4538521" y="321179"/>
            <a:ext cx="311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latin typeface="Bahnschrift SemiBold Condensed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03083"/>
                </a:solidFill>
              </a:rPr>
              <a:t>Оценка  эффективности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783183" y="2094681"/>
            <a:ext cx="10625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800" dirty="0"/>
              <a:t>Для оценки эффективности внедрения мероприятий по использованию цифровых технологий в образовательном процессе, использовался следующий подход:</a:t>
            </a:r>
          </a:p>
          <a:p>
            <a:pPr algn="just"/>
            <a:endParaRPr lang="ru-RU" sz="1800" b="0" dirty="0"/>
          </a:p>
          <a:p>
            <a:pPr algn="just"/>
            <a:r>
              <a:rPr lang="ru-RU" sz="1800" b="0" dirty="0"/>
              <a:t>1. </a:t>
            </a:r>
            <a:r>
              <a:rPr lang="ru-RU" sz="1800" dirty="0"/>
              <a:t>Анализ данных и статистики</a:t>
            </a:r>
            <a:r>
              <a:rPr lang="ru-RU" sz="1800" b="0" dirty="0"/>
              <a:t>:</a:t>
            </a:r>
          </a:p>
          <a:p>
            <a:pPr algn="just"/>
            <a:r>
              <a:rPr lang="ru-RU" sz="1800" b="0" dirty="0"/>
              <a:t>   - Проведение регулярных опросов (и анализ результатов) среди педагогов для оценки уровня комфортности и эффективности использования цифровых технологий.</a:t>
            </a:r>
          </a:p>
          <a:p>
            <a:pPr algn="just"/>
            <a:r>
              <a:rPr lang="ru-RU" sz="1800" b="0" dirty="0"/>
              <a:t>   - Сбор и анализ статистики по участию педагогов в образовательных мероприятиях и конкурсах.</a:t>
            </a:r>
          </a:p>
          <a:p>
            <a:pPr algn="just"/>
            <a:r>
              <a:rPr lang="ru-RU" sz="1800" dirty="0"/>
              <a:t>2. Обратная связь и реакция участников:</a:t>
            </a:r>
          </a:p>
          <a:p>
            <a:pPr algn="just"/>
            <a:r>
              <a:rPr lang="ru-RU" sz="1800" b="0" dirty="0"/>
              <a:t>   - Проведение анкетирования (и анализ результатов) для получения обратной связи от педагогов.</a:t>
            </a:r>
          </a:p>
          <a:p>
            <a:pPr algn="just"/>
            <a:r>
              <a:rPr lang="ru-RU" sz="1800" dirty="0"/>
              <a:t>3. Наблюдение за практическими результатами:</a:t>
            </a:r>
          </a:p>
          <a:p>
            <a:pPr algn="just"/>
            <a:r>
              <a:rPr lang="ru-RU" sz="1800" b="0" dirty="0"/>
              <a:t>   - Проведение анализа качества уроков, разработанных с использованием цифровых технологий. </a:t>
            </a:r>
          </a:p>
          <a:p>
            <a:pPr algn="just"/>
            <a:r>
              <a:rPr lang="ru-RU" sz="1800" b="0" dirty="0"/>
              <a:t>   - Оценка успехов учащихся в освоении материала с применением цифровых образовательных ресурсов.</a:t>
            </a:r>
          </a:p>
          <a:p>
            <a:pPr algn="just"/>
            <a:r>
              <a:rPr lang="ru-RU" sz="1800" dirty="0"/>
              <a:t>4. Сравнение с начальными показателями:</a:t>
            </a:r>
          </a:p>
          <a:p>
            <a:pPr algn="just"/>
            <a:r>
              <a:rPr lang="ru-RU" sz="1800" b="0" dirty="0"/>
              <a:t> - Сравнение (сопоставление) данных до и после внедрения мероприятий по использованию цифровых технологий для оценки изменений в работе педагогов и результатов обучения.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92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4052504" y="0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latin typeface="Bahnschrift SemiBold Condensed" panose="020B0502040204020203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003083"/>
                </a:solidFill>
              </a:rPr>
              <a:t>Внедрение  «цифровизации»</a:t>
            </a:r>
          </a:p>
          <a:p>
            <a:pPr algn="ctr"/>
            <a:r>
              <a:rPr lang="ru-RU" sz="1800" dirty="0">
                <a:solidFill>
                  <a:srgbClr val="003083"/>
                </a:solidFill>
              </a:rPr>
              <a:t>Управленческие шаги и решения</a:t>
            </a:r>
          </a:p>
          <a:p>
            <a:pPr algn="ctr"/>
            <a:r>
              <a:rPr lang="ru-RU" sz="1800" dirty="0">
                <a:solidFill>
                  <a:srgbClr val="003083"/>
                </a:solidFill>
              </a:rPr>
              <a:t>(система действий в рамках реализации цели и задач)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778448" y="1458434"/>
            <a:ext cx="10882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/>
              <a:t>Для успешного внедрения «цифровизации» в учебный процесс </a:t>
            </a:r>
          </a:p>
          <a:p>
            <a:pPr algn="ctr"/>
            <a:r>
              <a:rPr lang="ru-RU" sz="1600" dirty="0"/>
              <a:t>были предприняты следующие шаги:</a:t>
            </a:r>
            <a:endParaRPr lang="ru-RU" sz="1600" b="0" dirty="0"/>
          </a:p>
          <a:p>
            <a:r>
              <a:rPr lang="ru-RU" sz="1600" b="0" dirty="0"/>
              <a:t>1</a:t>
            </a:r>
            <a:r>
              <a:rPr lang="ru-RU" sz="1600" dirty="0"/>
              <a:t>. Регистрация всех педагогов:</a:t>
            </a:r>
          </a:p>
          <a:p>
            <a:r>
              <a:rPr lang="ru-RU" sz="1600" b="0" dirty="0"/>
              <a:t>   - 100% педагогов школы были зарегистрированы во ФГИС Моя школа, РЭШ, </a:t>
            </a:r>
            <a:r>
              <a:rPr lang="ru-RU" sz="1600" b="0" dirty="0" err="1"/>
              <a:t>Учи.ру</a:t>
            </a:r>
            <a:r>
              <a:rPr lang="ru-RU" sz="1600" b="0" dirty="0"/>
              <a:t> </a:t>
            </a:r>
            <a:r>
              <a:rPr lang="ru-RU" sz="1600" b="0" i="1" dirty="0"/>
              <a:t>/основание приказ/</a:t>
            </a:r>
          </a:p>
          <a:p>
            <a:r>
              <a:rPr lang="ru-RU" sz="1600" dirty="0"/>
              <a:t>2. Проведение практических семинаров:</a:t>
            </a:r>
          </a:p>
          <a:p>
            <a:r>
              <a:rPr lang="ru-RU" sz="1600" b="0" dirty="0"/>
              <a:t>   - организованы и проведены практические семинары для обучения педагогов использованию цифровых ресурсов </a:t>
            </a:r>
            <a:r>
              <a:rPr lang="ru-RU" sz="1600" b="0" i="1" dirty="0"/>
              <a:t>/план работы/</a:t>
            </a:r>
          </a:p>
          <a:p>
            <a:r>
              <a:rPr lang="ru-RU" sz="1600" dirty="0"/>
              <a:t>3. Использование онлайн-платформ:</a:t>
            </a:r>
          </a:p>
          <a:p>
            <a:r>
              <a:rPr lang="ru-RU" sz="1600" b="0" dirty="0"/>
              <a:t>   - Постепенное применение ресурсов РЭШ, </a:t>
            </a:r>
            <a:r>
              <a:rPr lang="ru-RU" sz="1600" b="0" dirty="0" err="1"/>
              <a:t>Уч.ру</a:t>
            </a:r>
            <a:r>
              <a:rPr lang="ru-RU" sz="1600" b="0" dirty="0"/>
              <a:t> и «Моя школа» </a:t>
            </a:r>
            <a:r>
              <a:rPr lang="ru-RU" sz="1600" b="0" i="1" dirty="0"/>
              <a:t>/приказ, решение педсовета/</a:t>
            </a:r>
          </a:p>
          <a:p>
            <a:r>
              <a:rPr lang="ru-RU" sz="1600" dirty="0"/>
              <a:t>4. Организация </a:t>
            </a:r>
            <a:r>
              <a:rPr lang="ru-RU" sz="1600" dirty="0" err="1"/>
              <a:t>взаимопосещения</a:t>
            </a:r>
            <a:r>
              <a:rPr lang="ru-RU" sz="1600" dirty="0"/>
              <a:t> уроков:</a:t>
            </a:r>
          </a:p>
          <a:p>
            <a:r>
              <a:rPr lang="ru-RU" sz="1600" b="0" dirty="0"/>
              <a:t>   - Для снятия неуверенности педагогов в применении электронных ресурсов было организовано </a:t>
            </a:r>
            <a:r>
              <a:rPr lang="ru-RU" sz="1600" b="0" dirty="0" err="1"/>
              <a:t>взаимопосещение</a:t>
            </a:r>
            <a:r>
              <a:rPr lang="ru-RU" sz="1600" b="0" dirty="0"/>
              <a:t> уроков </a:t>
            </a:r>
            <a:r>
              <a:rPr lang="ru-RU" sz="1600" b="0" i="1" dirty="0"/>
              <a:t>/приказ/</a:t>
            </a:r>
          </a:p>
          <a:p>
            <a:r>
              <a:rPr lang="ru-RU" sz="1600" dirty="0"/>
              <a:t>5. Проведение конкурсов и мероприятий:</a:t>
            </a:r>
          </a:p>
          <a:p>
            <a:r>
              <a:rPr lang="ru-RU" sz="1600" b="0" dirty="0"/>
              <a:t>   - В школе были проведены конкурсы по функциональной грамотности и школьный тур «Учитель года», где обязательным условием было использование  ФГИС «Моя школа» </a:t>
            </a:r>
            <a:r>
              <a:rPr lang="ru-RU" sz="1600" b="0" i="1" dirty="0"/>
              <a:t>/приказ, положение/</a:t>
            </a:r>
          </a:p>
          <a:p>
            <a:r>
              <a:rPr lang="ru-RU" sz="1600" dirty="0"/>
              <a:t>6. Изменения в учебном процессе:</a:t>
            </a:r>
          </a:p>
          <a:p>
            <a:r>
              <a:rPr lang="ru-RU" sz="1600" b="0" dirty="0"/>
              <a:t>   - Внесены изменения, такие как использование интерактивных заданий, творческих работ и коллективных проектов с дистанционным взаимодействием</a:t>
            </a:r>
          </a:p>
          <a:p>
            <a:r>
              <a:rPr lang="ru-RU" sz="1600" dirty="0"/>
              <a:t>7. Реализация проекта с Центром «Точка роста»:</a:t>
            </a:r>
          </a:p>
          <a:p>
            <a:r>
              <a:rPr lang="ru-RU" sz="1600" b="0" dirty="0"/>
              <a:t>   - Проектирование уроков на основе цифровых элементов сетевого взаимодействия для обучающихся собственной и других школ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92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5213385" y="3211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003083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ru-RU" dirty="0"/>
              <a:t>Перспективы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783183" y="1360194"/>
            <a:ext cx="10625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Планы на будущее для развития </a:t>
            </a:r>
          </a:p>
          <a:p>
            <a:pPr algn="ctr"/>
            <a:r>
              <a:rPr lang="ru-RU" dirty="0"/>
              <a:t>данного направления в нашей школе:</a:t>
            </a:r>
          </a:p>
          <a:p>
            <a:r>
              <a:rPr lang="ru-RU" b="0" dirty="0"/>
              <a:t> </a:t>
            </a:r>
          </a:p>
          <a:p>
            <a:r>
              <a:rPr lang="ru-RU" dirty="0"/>
              <a:t>1.Эффективное использование уже имеющихся цифровых платформ и ресурсов для оптимизации образовательного процесса:</a:t>
            </a:r>
          </a:p>
          <a:p>
            <a:r>
              <a:rPr lang="ru-RU" b="0" dirty="0"/>
              <a:t>- изменение модели ВСОКО, где будут внесены критерии по использованию цифровых ресурсов.</a:t>
            </a:r>
          </a:p>
          <a:p>
            <a:r>
              <a:rPr lang="ru-RU" b="0" dirty="0"/>
              <a:t>- создание рабочей группы для разработки карты оценивания урока с учетом новых условий цифровой трансформации школы.</a:t>
            </a:r>
          </a:p>
          <a:p>
            <a:r>
              <a:rPr lang="ru-RU" dirty="0"/>
              <a:t>2. Обучение педагогов на треке, курсах, которые станут внутренними экспертами по «цифровизации», их знания и опыт помогут распространить успешные, эффективные практики в школе.</a:t>
            </a:r>
          </a:p>
          <a:p>
            <a:r>
              <a:rPr lang="ru-RU" dirty="0"/>
              <a:t>3. Партнерство с другими школами:</a:t>
            </a:r>
          </a:p>
          <a:p>
            <a:r>
              <a:rPr lang="ru-RU" b="0" dirty="0"/>
              <a:t>    - Установление партнерских отношений с образовательными организациями для обмена ресурсами и опытом в области цифровизации. Приглашаем к сотрудничеству!</a:t>
            </a:r>
          </a:p>
          <a:p>
            <a:r>
              <a:rPr lang="ru-RU" dirty="0"/>
              <a:t>4. Организация школьных мероприятий и конкурсов:</a:t>
            </a:r>
          </a:p>
          <a:p>
            <a:r>
              <a:rPr lang="ru-RU" b="0" dirty="0"/>
              <a:t>    - Проведение мероприятий и конкурсов на основе цифровых технологий для стимулирования интереса и развития участников. «Урок цифры », «Мой лучший урок» и т.д.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92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10120"/>
            <a:ext cx="12191998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2" y="622507"/>
            <a:ext cx="2256187" cy="2221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B26559-E53B-4E81-BD0A-1348D37665F2}"/>
              </a:ext>
            </a:extLst>
          </p:cNvPr>
          <p:cNvSpPr txBox="1"/>
          <p:nvPr/>
        </p:nvSpPr>
        <p:spPr>
          <a:xfrm>
            <a:off x="3773088" y="2980170"/>
            <a:ext cx="46458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003083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ru-RU" cap="all" dirty="0"/>
              <a:t>Уважаемые коллеги!</a:t>
            </a:r>
          </a:p>
          <a:p>
            <a:r>
              <a:rPr lang="ru-RU" cap="all" dirty="0"/>
              <a:t>Спасибо за внимание!</a:t>
            </a:r>
          </a:p>
          <a:p>
            <a:endParaRPr lang="ru-RU" cap="all" dirty="0"/>
          </a:p>
          <a:p>
            <a:r>
              <a:rPr lang="ru-RU" cap="all" dirty="0"/>
              <a:t>Готова ответить на ваши вопросы!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FA8A79-DBD8-4565-A43A-18293384A66D}"/>
              </a:ext>
            </a:extLst>
          </p:cNvPr>
          <p:cNvSpPr txBox="1"/>
          <p:nvPr/>
        </p:nvSpPr>
        <p:spPr>
          <a:xfrm>
            <a:off x="1811012" y="6235493"/>
            <a:ext cx="856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003083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ru-RU" sz="2000" dirty="0"/>
              <a:t>Глоба Елена Григорьевна, директор МБОУ Ровненская СШ им. Г. П. Ерофеева, </a:t>
            </a:r>
            <a:r>
              <a:rPr lang="ru-RU" sz="2000" dirty="0" err="1"/>
              <a:t>Балахтинский</a:t>
            </a:r>
            <a:r>
              <a:rPr lang="ru-RU" sz="2000" dirty="0"/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723926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713</Words>
  <Application>Microsoft Office PowerPoint</Application>
  <PresentationFormat>Произвольный</PresentationFormat>
  <Paragraphs>78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Гоцманов</dc:creator>
  <cp:lastModifiedBy>Пользователь Windows</cp:lastModifiedBy>
  <cp:revision>41</cp:revision>
  <dcterms:created xsi:type="dcterms:W3CDTF">2022-05-30T02:20:02Z</dcterms:created>
  <dcterms:modified xsi:type="dcterms:W3CDTF">2024-05-24T02:18:28Z</dcterms:modified>
</cp:coreProperties>
</file>