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65" r:id="rId5"/>
    <p:sldId id="271" r:id="rId6"/>
    <p:sldId id="267" r:id="rId7"/>
    <p:sldId id="264" r:id="rId8"/>
    <p:sldId id="263" r:id="rId9"/>
    <p:sldId id="262" r:id="rId10"/>
    <p:sldId id="261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30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94660"/>
  </p:normalViewPr>
  <p:slideViewPr>
    <p:cSldViewPr snapToGrid="0">
      <p:cViewPr>
        <p:scale>
          <a:sx n="69" d="100"/>
          <a:sy n="69" d="100"/>
        </p:scale>
        <p:origin x="-1224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54EA7-3479-48C6-8AC4-2D0118F7862D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F2625-713C-4249-80C1-1EBE466DE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494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F2625-713C-4249-80C1-1EBE466DEA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11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говорить про  систему цифрового наставничества, становление которой является для нас целью, то она представляет собой организованную структуру, основанную на сетевом взаимодействии, целью которой является развитие наставнической деятельности в условиях цифровой трансформации образовательного процесса в МСО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Балахтинского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района. Эта система включает в себя инструменты, методики и практики, направленные на оказание помощи и поддержку обучающимся в процессе обучения и развития.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 цифрового наставничества является частью системы цифрового наставничества и представляет собой место и образовательную программу, целью которой является подготовка и обучение наставнических пар для успешного осуществления наставнической деятельности в цифровой среде. Школа цифрового наставничества обеспечивает необходимые знания, навыки и компетенции для эффективного взаимодействия с обучающимися в условиях цифровой трансформации образования.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Взаимосвязь между понятиями заключается в том, что система цифрового наставничества представляет собой общую структуру или концепцию, в то время как школа цифрового наставничества является конкретным элементом или компонентом этой системы, ориентированным на подготовку специалистов в данной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2625-713C-4249-80C1-1EBE466DEA4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классической системе наставничества обучение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менторство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происходили в присутствии наставников и учеников, в то время как в новой системе это происходит через виртуальные средства общения, что позволяет эффективно передавать знания и опыт наставников без привязки к месту.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отличие от общих  программ, ИОП учитывает потребности и задачи каждого наставляемого, что способствует более эффективному и персонализированному обучению, не предусмотренному в классической системе наставничества.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F2625-713C-4249-80C1-1EBE466DEA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g4dfce81f19_0_45:notes">
            <a:extLst>
              <a:ext uri="{FF2B5EF4-FFF2-40B4-BE49-F238E27FC236}">
                <a16:creationId xmlns="" xmlns:a16="http://schemas.microsoft.com/office/drawing/2014/main" id="{A260317E-2AC1-488E-AC9A-FCC83DB109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Google Shape;121;g4dfce81f19_0_45:notes">
            <a:extLst>
              <a:ext uri="{FF2B5EF4-FFF2-40B4-BE49-F238E27FC236}">
                <a16:creationId xmlns="" xmlns:a16="http://schemas.microsoft.com/office/drawing/2014/main" id="{41F2ECC8-E166-4AB7-9B4B-794B18B385A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alt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07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8181E5-FCC5-43C6-B746-FAB89DC1B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5CB32AA-BECD-41B2-99BD-839B0B1D3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2C89B0-424A-41C5-86CA-FAB88075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C416D4-4C31-4622-BADC-DCC8EE9B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9949A0-CB1E-4105-976E-FC2479A4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39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818EF-3688-4397-AF03-7CE31CDA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36FB72-30EF-46B0-A0F3-1DD64587C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B94F8A-01EA-4226-949B-5D539EA9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156910-5A0B-4457-BBFD-AAAEAB52A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1345AB-9A07-43B3-B79C-F9CA0EAD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60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4A6D0C-4109-4D82-BE81-28F3CB08E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0E7ACBD-7B11-4E3E-9694-34D92D693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A25BB1-1A09-4BFD-ADA7-8BD7240D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0BC138-B7CC-4917-8B29-BA06D39F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EF1BD5-2320-4838-91E5-47F3A803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34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6100" y="2268300"/>
            <a:ext cx="6123200" cy="23764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6100" y="4275200"/>
            <a:ext cx="3202800" cy="956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3733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8548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09E51-DFA0-4DB0-9581-BE6AF66E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171293-0D57-4CEB-A9A7-54653FE5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CA1DC8-B993-4AA9-8B4D-F6336102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D30C93-68EC-4B82-96B1-B877ACA1D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F1546FF-A91F-43FF-B574-4A004973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735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781A5-D398-4AA8-90A8-B60A9A09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A50DBC-23BE-4AE9-9562-4EF85D13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845B5C-C100-4B32-87C8-ABA02DEA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940B88-3FB5-42AA-8313-ED42D5E7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8FE6A7-77EF-48D4-A282-EF03B04B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8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0BA718-E166-4775-B3EC-9E363EF6D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04D9DD-9E9C-47BA-B3CC-9EC57F420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10F404-BA24-4FAB-B8FB-E7AE14E58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C02284-FC49-48FC-889B-9460D352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3A598C1-0ECC-48E2-8DD9-5FC61410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4973FE-3C70-4CF8-8755-0A3D9436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42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EEC268-E64C-4CD5-BBBF-47E7A060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02D771-EA45-410F-8A56-E077D974A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10D3E5-AC95-4652-8273-92C3FD4FD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D8C7CFB-3889-453E-B73B-219CFC4C1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343FAA-76B6-44E1-BF11-0552ED4D7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01E93B6-6601-4A16-B848-C30276700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1C5900-371B-480B-BF6D-EC156BE4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DD50712-2112-47F5-A018-FD61DEBB5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9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3D5C1B-30B6-4FA6-A107-1567F139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BD27-7605-41D9-981F-E7E55E4A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F6F17B2-DD49-4992-837F-6585BE1A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77D2A8-7818-431E-9F75-412FB27D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64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5A47416-7A11-4499-849F-8418DA59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64528D7-8388-485D-AC01-F7DCCBC2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51F4690-21F9-4432-B379-B3F5B6C1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5548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A84DE-73FB-48A1-9678-C1191EAC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47A9B0-A6E0-42E0-B518-A01D16B7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AEE9D7-F143-4237-9142-E6E22711A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761A068-2420-4ADD-A704-89AB82B8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4D59D7-39C4-4190-838D-4F729572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884E264-2CBA-4088-93DD-EF8E1772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947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5A7EE5-056B-45DC-8FFD-537DE3B5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69FDBB7-55A4-4D87-B626-49B740586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F6456B-A523-4F59-965B-616AE4436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436A16-4CD6-49BD-92C6-2E4D9C7D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9A6C4B-ACC8-409F-B91C-FF55EB929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63A9E93-1290-45ED-8543-90A11B5E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9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F749DD-3F0C-4B92-BB95-C9186FD6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47D9407-9739-4366-8EC2-F68204644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879638-5105-4431-A64C-B2F9371A1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9340-5D60-4C58-BA9A-5DF6C6CDEF9C}" type="datetimeFigureOut">
              <a:rPr lang="ru-RU" smtClean="0"/>
              <a:pPr/>
              <a:t>24.05.2024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144529-307F-4274-8113-178B9FC31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C62F7F-635A-4438-91B4-57DA7E866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729C-CE86-4977-A67C-CA71E3B7A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97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7.gif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E8CC427-8C32-4315-B0B7-07935CD23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B9F71C5-1F3B-454C-B8D8-C4BA8FFF5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8088" y="133490"/>
            <a:ext cx="2453733" cy="24537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A75339-9CE0-4550-82E0-D910DC1AF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34" y="478598"/>
            <a:ext cx="2170608" cy="8378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CBE6ED-DDBF-47BD-B35C-42D72888AD83}"/>
              </a:ext>
            </a:extLst>
          </p:cNvPr>
          <p:cNvSpPr txBox="1"/>
          <p:nvPr/>
        </p:nvSpPr>
        <p:spPr>
          <a:xfrm>
            <a:off x="3208227" y="3685162"/>
            <a:ext cx="5668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083"/>
                </a:solidFill>
              </a:rPr>
              <a:t>Цифровое образование: опыт и новации</a:t>
            </a:r>
          </a:p>
          <a:p>
            <a:pPr algn="ctr"/>
            <a:r>
              <a:rPr lang="ru-RU" sz="2400" b="1" dirty="0" smtClean="0">
                <a:solidFill>
                  <a:srgbClr val="003083"/>
                </a:solidFill>
              </a:rPr>
              <a:t> «Школы цифрового Наставничества"</a:t>
            </a:r>
            <a:endParaRPr lang="ru-RU" sz="2400" b="1" spc="300" dirty="0">
              <a:solidFill>
                <a:srgbClr val="003083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0D4764-4B4C-465B-9DF6-74E217E57AFB}"/>
              </a:ext>
            </a:extLst>
          </p:cNvPr>
          <p:cNvSpPr txBox="1"/>
          <p:nvPr/>
        </p:nvSpPr>
        <p:spPr>
          <a:xfrm>
            <a:off x="1385721" y="6012979"/>
            <a:ext cx="93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Матвиенко Антонина Сергеевна, методист управления образования</a:t>
            </a:r>
          </a:p>
          <a:p>
            <a:pPr algn="ctr"/>
            <a:r>
              <a:rPr lang="ru-RU" dirty="0" smtClean="0">
                <a:latin typeface="Franklin Gothic Medium Cond" panose="020B0606030402020204" pitchFamily="34" charset="0"/>
              </a:rPr>
              <a:t> администрации </a:t>
            </a:r>
            <a:r>
              <a:rPr lang="ru-RU" dirty="0" err="1" smtClean="0">
                <a:latin typeface="Franklin Gothic Medium Cond" panose="020B0606030402020204" pitchFamily="34" charset="0"/>
              </a:rPr>
              <a:t>Балахтинского</a:t>
            </a:r>
            <a:r>
              <a:rPr lang="ru-RU" dirty="0" smtClean="0">
                <a:latin typeface="Franklin Gothic Medium Cond" panose="020B0606030402020204" pitchFamily="34" charset="0"/>
              </a:rPr>
              <a:t> района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17F2A4-D355-487F-87E3-EED1BDF27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484" y="-3670"/>
            <a:ext cx="2890157" cy="2846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8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4726522" y="110120"/>
            <a:ext cx="136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Решение</a:t>
            </a:r>
            <a:endParaRPr lang="ru-RU" sz="2000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899829" y="1856367"/>
            <a:ext cx="1062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Основной текст слайда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68" y="0"/>
            <a:ext cx="839265" cy="826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0" y="571480"/>
            <a:ext cx="3000364" cy="6286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Не каждый человек обладает необходимыми качествами и навыками, чтобы успешно выступать в роли наставника.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Причины, почему любой человек не может стать наставником – это необходимых отсутствие: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Профессиональных навыков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Коммуникативных навыков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Способность к обучению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Терпение и трудолюбие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Некоторым наставникам может быть сложно эффективно взаимодействовать с учениками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онлайн-среде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Book" pitchFamily="34" charset="0"/>
              </a:rPr>
              <a:t> из-за недостаточного опыта или навыков работы в интернете.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Book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258711" y="5898444"/>
            <a:ext cx="46284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6231466"/>
            <a:ext cx="187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Demi Cond" pitchFamily="34" charset="0"/>
              </a:rPr>
              <a:t>ПРАКТИКА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3289996" y="745067"/>
            <a:ext cx="8902004" cy="590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Для обеспечения поддержки и мотивации участников проекта «Школа цифрового Наставничества" и создания благоприятной обучающей среды, необходимо усилить следующие подходы: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1. Создание коммуникационных каналов: изменить способы связи с участниками проекта, где они могут задавать вопросы, делиться опытом и получать обратную связь.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2. Обучающие мероприятия: организация </a:t>
            </a:r>
            <a:r>
              <a:rPr kumimoji="0" lang="ru-RU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вебинаров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, мастер-классов и тренингов, чтобы участники могли расширять свои знания и навыки в области цифрового образования.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3. Поощрение достижений: установить систему поощрений и признаний для успешных участников, чтобы стимулировать их мотивацию.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4. Предоставление ресурсов: обеспечить участников необходимыми материалами, инструментами и информацией для успешного профессионального продвижения.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5. Индивидуальный подход: учитывать потребности и уровень подготовки каждого участника, чтобы создать персонализированный опыт обучения.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6. Обратная связь: предоставлять регулярную обратную связь участникам, помогая им понимать свои сильные стороны и области для улучшения профессиональных качеств.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Franklin Gothic Demi Cond" pitchFamily="34" charset="0"/>
              </a:rPr>
              <a:t>7. Управление сообществом: поддержка и общение между участниками, чтобы они могли обмениваться знаниями и опытом, создавая поддерживающую обучающую среду.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562" t="25000" r="53594" b="44166"/>
          <a:stretch>
            <a:fillRect/>
          </a:stretch>
        </p:blipFill>
        <p:spPr bwMode="auto">
          <a:xfrm>
            <a:off x="285709" y="500042"/>
            <a:ext cx="520069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t="20833" r="60781" b="51667"/>
          <a:stretch>
            <a:fillRect/>
          </a:stretch>
        </p:blipFill>
        <p:spPr bwMode="auto">
          <a:xfrm>
            <a:off x="5439600" y="504828"/>
            <a:ext cx="6461455" cy="29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t="20000" r="59375" b="10000"/>
          <a:stretch>
            <a:fillRect/>
          </a:stretch>
        </p:blipFill>
        <p:spPr bwMode="auto">
          <a:xfrm>
            <a:off x="1911928" y="471055"/>
            <a:ext cx="8706826" cy="63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96102" y="180109"/>
            <a:ext cx="16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Сентябрь 2023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44800" y="184871"/>
            <a:ext cx="295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 2023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08696" y="0"/>
            <a:ext cx="401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внешнего мониторинга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16389" name="Google Shape;126;p24">
            <a:extLst>
              <a:ext uri="{FF2B5EF4-FFF2-40B4-BE49-F238E27FC236}">
                <a16:creationId xmlns="" xmlns:a16="http://schemas.microsoft.com/office/drawing/2014/main" id="{B5EBBCD3-CEA2-47EB-8FEC-ADFAC6188C1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964873" y="298784"/>
            <a:ext cx="8205234" cy="972253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  <a:spcAft>
                <a:spcPts val="3000"/>
              </a:spcAft>
              <a:buClr>
                <a:srgbClr val="434343"/>
              </a:buClr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 ВНИМАНИЕ</a:t>
            </a:r>
            <a:endParaRPr lang="ru-RU" altLang="ru-RU" sz="3600" b="1" dirty="0">
              <a:latin typeface="Arial" panose="020B0604020202020204" pitchFamily="34" charset="0"/>
              <a:cs typeface="Arial" panose="020B0604020202020204" pitchFamily="34" charset="0"/>
              <a:sym typeface="Livvic" panose="020B060402020202020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F28D803E-E8B4-CA44-A783-E8F57A0C30C2}"/>
              </a:ext>
            </a:extLst>
          </p:cNvPr>
          <p:cNvCxnSpPr>
            <a:cxnSpLocks/>
          </p:cNvCxnSpPr>
          <p:nvPr/>
        </p:nvCxnSpPr>
        <p:spPr>
          <a:xfrm>
            <a:off x="884350" y="1712647"/>
            <a:ext cx="5979999" cy="0"/>
          </a:xfrm>
          <a:prstGeom prst="line">
            <a:avLst/>
          </a:prstGeom>
          <a:ln w="19050">
            <a:solidFill>
              <a:srgbClr val="D1002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F3FE68D-7876-E746-9D5E-56D578F5E8A1}"/>
              </a:ext>
            </a:extLst>
          </p:cNvPr>
          <p:cNvSpPr/>
          <p:nvPr/>
        </p:nvSpPr>
        <p:spPr>
          <a:xfrm>
            <a:off x="2" y="6784802"/>
            <a:ext cx="585767" cy="73198"/>
          </a:xfrm>
          <a:prstGeom prst="rect">
            <a:avLst/>
          </a:prstGeom>
          <a:solidFill>
            <a:srgbClr val="909B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Google Shape;125;p24">
            <a:extLst>
              <a:ext uri="{FF2B5EF4-FFF2-40B4-BE49-F238E27FC236}">
                <a16:creationId xmlns="" xmlns:a16="http://schemas.microsoft.com/office/drawing/2014/main" id="{F6E186BE-E912-4F22-9C85-43195C43C891}"/>
              </a:ext>
            </a:extLst>
          </p:cNvPr>
          <p:cNvSpPr txBox="1">
            <a:spLocks noChangeArrowheads="1"/>
          </p:cNvSpPr>
          <p:nvPr/>
        </p:nvSpPr>
        <p:spPr>
          <a:xfrm>
            <a:off x="4871437" y="3898434"/>
            <a:ext cx="8516051" cy="1051213"/>
          </a:xfrm>
          <a:prstGeom prst="rect">
            <a:avLst/>
          </a:prstGeom>
        </p:spPr>
        <p:txBody>
          <a:bodyPr spcFirstLastPara="1" vert="horz" lIns="91440" tIns="45720" rIns="91440" bIns="45720" rtlCol="0" anchor="t">
            <a:noAutofit/>
          </a:bodyPr>
          <a:lstStyle>
            <a:lvl1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Arial" panose="020B0604020202020204" pitchFamily="34" charset="0"/>
              <a:buNone/>
              <a:defRPr sz="3733" kern="120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highlight>
                <a:srgbClr val="FFFF00"/>
              </a:highligh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7928" y="4365015"/>
            <a:ext cx="5301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Book" pitchFamily="34" charset="0"/>
              </a:rPr>
              <a:t>Управление образования</a:t>
            </a:r>
          </a:p>
          <a:p>
            <a:r>
              <a:rPr lang="ru-RU" dirty="0" smtClean="0">
                <a:latin typeface="Franklin Gothic Book" pitchFamily="34" charset="0"/>
              </a:rPr>
              <a:t> администрации </a:t>
            </a:r>
            <a:r>
              <a:rPr lang="ru-RU" dirty="0" err="1" smtClean="0">
                <a:latin typeface="Franklin Gothic Book" pitchFamily="34" charset="0"/>
              </a:rPr>
              <a:t>Балахтинского</a:t>
            </a:r>
            <a:r>
              <a:rPr lang="ru-RU" dirty="0" smtClean="0">
                <a:latin typeface="Franklin Gothic Book" pitchFamily="34" charset="0"/>
              </a:rPr>
              <a:t> района </a:t>
            </a:r>
          </a:p>
          <a:p>
            <a:r>
              <a:rPr lang="ru-RU" dirty="0" smtClean="0">
                <a:latin typeface="Franklin Gothic Book" pitchFamily="34" charset="0"/>
              </a:rPr>
              <a:t>662340, Красноярский край, </a:t>
            </a:r>
            <a:r>
              <a:rPr lang="ru-RU" dirty="0" err="1" smtClean="0">
                <a:latin typeface="Franklin Gothic Book" pitchFamily="34" charset="0"/>
              </a:rPr>
              <a:t>Балахтинский</a:t>
            </a:r>
            <a:r>
              <a:rPr lang="ru-RU" dirty="0" smtClean="0">
                <a:latin typeface="Franklin Gothic Book" pitchFamily="34" charset="0"/>
              </a:rPr>
              <a:t> р-н,</a:t>
            </a:r>
          </a:p>
          <a:p>
            <a:r>
              <a:rPr lang="ru-RU" dirty="0" smtClean="0">
                <a:latin typeface="Franklin Gothic Book" pitchFamily="34" charset="0"/>
              </a:rPr>
              <a:t> </a:t>
            </a:r>
            <a:r>
              <a:rPr lang="ru-RU" dirty="0" err="1" smtClean="0">
                <a:latin typeface="Franklin Gothic Book" pitchFamily="34" charset="0"/>
              </a:rPr>
              <a:t>пгт</a:t>
            </a:r>
            <a:r>
              <a:rPr lang="ru-RU" dirty="0" smtClean="0">
                <a:latin typeface="Franklin Gothic Book" pitchFamily="34" charset="0"/>
              </a:rPr>
              <a:t>. Балахта, ул. Сурикова, д.1 </a:t>
            </a:r>
          </a:p>
          <a:p>
            <a:r>
              <a:rPr lang="ru-RU" dirty="0" err="1" smtClean="0">
                <a:latin typeface="Franklin Gothic Book" pitchFamily="34" charset="0"/>
              </a:rPr>
              <a:t>e-mail:balono@internet.ru</a:t>
            </a:r>
            <a:endParaRPr lang="ru-RU" dirty="0">
              <a:latin typeface="Franklin Gothic Book" pitchFamily="34" charset="0"/>
            </a:endParaRPr>
          </a:p>
        </p:txBody>
      </p:sp>
      <p:pic>
        <p:nvPicPr>
          <p:cNvPr id="2050" name="Picture 2" descr="http://qrcoder.ru/code/?https%3A%2F%2F%E1%E0%EB%E0%F5%F2%E0-%EE%E1%F0.%F0%F4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48" y="4214818"/>
            <a:ext cx="2197679" cy="1899136"/>
          </a:xfrm>
          <a:prstGeom prst="rect">
            <a:avLst/>
          </a:prstGeom>
          <a:noFill/>
        </p:spPr>
      </p:pic>
      <p:pic>
        <p:nvPicPr>
          <p:cNvPr id="2052" name="Picture 4" descr="http://qrcoder.ru/code/?BEGIN%3AVCARD%0AN%3A%CC%E0%F2%E2%E8%E5%ED%EA%EE%3B%C0%ED%F2%EE%ED%E8%ED%E0%0AORG%3A%D3%EF%F0%E0%E2%EB%E5%ED%E8%E5+%EE%E1%F0%E0%E7%EE%E2%E0%ED%E8%FF%0ATITLE%3A%CC%E5%F2%EE%E4%E8%F1%F2%0ATEL%3A%2B79135233845%0AEMAIL%3Aantonina-m%40yandex.ru%0AEND%3AVCARD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0653" y="1888547"/>
            <a:ext cx="2174874" cy="1860459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52465" y="2071679"/>
            <a:ext cx="3808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Book" pitchFamily="34" charset="0"/>
              </a:rPr>
              <a:t>Антонина Сергеевна Матвиенко, старший методист управления образования администрации </a:t>
            </a:r>
            <a:r>
              <a:rPr lang="ru-RU" dirty="0" err="1" smtClean="0">
                <a:latin typeface="Franklin Gothic Book" pitchFamily="34" charset="0"/>
              </a:rPr>
              <a:t>Балахтинского</a:t>
            </a:r>
            <a:r>
              <a:rPr lang="ru-RU" dirty="0" smtClean="0">
                <a:latin typeface="Franklin Gothic Book" pitchFamily="34" charset="0"/>
              </a:rPr>
              <a:t> района</a:t>
            </a:r>
            <a:endParaRPr lang="ru-RU" dirty="0">
              <a:latin typeface="Franklin Gothic Book" pitchFamily="34" charset="0"/>
            </a:endParaRPr>
          </a:p>
        </p:txBody>
      </p:sp>
      <p:pic>
        <p:nvPicPr>
          <p:cNvPr id="2054" name="Picture 6" descr="https://moyaokruga.ru/img/image_big/8d51d8b7-b305-4246-aada-ef86443dea3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8400" y="1798918"/>
            <a:ext cx="3915783" cy="2936837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294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2864672" y="165204"/>
            <a:ext cx="5691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«ШКОЛА ЦИФРОВОГО НАСТАВНИЧЕСТВА»</a:t>
            </a:r>
            <a:endParaRPr lang="ru-RU" sz="2000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888812" y="1371624"/>
            <a:ext cx="106256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Цель:</a:t>
            </a:r>
          </a:p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 </a:t>
            </a:r>
            <a:r>
              <a:rPr lang="ru-RU" sz="2000" dirty="0" smtClean="0">
                <a:latin typeface="Franklin Gothic Book" pitchFamily="34" charset="0"/>
              </a:rPr>
              <a:t>Разработка и внедрение системы наставнической деятельности на основе сетевого взаимодействия в условиях цифровой трансформации образовательного процесса в МСО </a:t>
            </a:r>
            <a:r>
              <a:rPr lang="ru-RU" sz="2000" dirty="0" err="1" smtClean="0">
                <a:latin typeface="Franklin Gothic Book" pitchFamily="34" charset="0"/>
              </a:rPr>
              <a:t>Балахтинского</a:t>
            </a:r>
            <a:r>
              <a:rPr lang="ru-RU" sz="2000" dirty="0" smtClean="0">
                <a:latin typeface="Franklin Gothic Book" pitchFamily="34" charset="0"/>
              </a:rPr>
              <a:t> района.</a:t>
            </a:r>
          </a:p>
          <a:p>
            <a:pPr>
              <a:buNone/>
            </a:pPr>
            <a:r>
              <a:rPr lang="ru-RU" sz="2000" dirty="0" smtClean="0">
                <a:latin typeface="Franklin Gothic Book" pitchFamily="34" charset="0"/>
              </a:rPr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Book" pitchFamily="34" charset="0"/>
              </a:rPr>
              <a:t>Создать Совет наставников на основе сетевого взаимодействия для организационно-методического и проектного обеспечения педагогов наставников «Школа цифрового Наставничества»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Book" pitchFamily="34" charset="0"/>
              </a:rPr>
              <a:t>Апробировать эффективные методы, формы и модели наставничества для повышения цифровой компетентности всех участников образовательного пространства </a:t>
            </a:r>
            <a:r>
              <a:rPr lang="ru-RU" sz="2000" dirty="0" err="1" smtClean="0">
                <a:latin typeface="Franklin Gothic Book" pitchFamily="34" charset="0"/>
              </a:rPr>
              <a:t>Балахтинского</a:t>
            </a:r>
            <a:r>
              <a:rPr lang="ru-RU" sz="2000" dirty="0" smtClean="0">
                <a:latin typeface="Franklin Gothic Book" pitchFamily="34" charset="0"/>
              </a:rPr>
              <a:t> района.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Book" pitchFamily="34" charset="0"/>
              </a:rPr>
              <a:t>Создать индивидуальную программу учебного курса каждому наставляемому, согласно его дефицитам и решаемым задачам ОО по изменению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Book" pitchFamily="34" charset="0"/>
              </a:rPr>
              <a:t>Организовать мероприятия в МСО по предъявлению практики педагогов в области Цифры: методов и организационных форм учебной, а также оценивания достигнутых результатов в быстроразвивающейся цифровой среде для кардинального улучшения образовательных результатов каждого обучающегося</a:t>
            </a:r>
            <a:endParaRPr lang="ru-RU" sz="2000" dirty="0">
              <a:latin typeface="Franklin Gothic Book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43026"/>
            <a:ext cx="5378669" cy="5214974"/>
          </a:xfrm>
          <a:ln>
            <a:solidFill>
              <a:srgbClr val="003083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>
                <a:latin typeface="Franklin Gothic Book" pitchFamily="34" charset="0"/>
              </a:rPr>
              <a:t>1.Улучшение качества образования и развития учащихся, за счет использования цифровых технологи. </a:t>
            </a:r>
          </a:p>
          <a:p>
            <a:pPr>
              <a:buNone/>
            </a:pPr>
            <a:r>
              <a:rPr lang="ru-RU" sz="2600" i="1" dirty="0" smtClean="0">
                <a:solidFill>
                  <a:srgbClr val="003083"/>
                </a:solidFill>
                <a:latin typeface="Franklin Gothic Book" pitchFamily="34" charset="0"/>
              </a:rPr>
              <a:t>Показатель: положительная динамика качества обучения школьников муниципалитета не менее, чем на 10%</a:t>
            </a:r>
          </a:p>
          <a:p>
            <a:pPr>
              <a:buNone/>
            </a:pPr>
            <a:r>
              <a:rPr lang="ru-RU" sz="2600" dirty="0" smtClean="0">
                <a:latin typeface="Franklin Gothic Book" pitchFamily="34" charset="0"/>
              </a:rPr>
              <a:t>2.Создание эффективной системы обмена опытом и передачи знаний между цифровыми наставниками.</a:t>
            </a:r>
          </a:p>
          <a:p>
            <a:pPr>
              <a:buNone/>
            </a:pPr>
            <a:r>
              <a:rPr lang="ru-RU" sz="2600" dirty="0" smtClean="0">
                <a:latin typeface="Franklin Gothic Book" pitchFamily="34" charset="0"/>
              </a:rPr>
              <a:t> </a:t>
            </a:r>
            <a:r>
              <a:rPr lang="ru-RU" sz="2600" i="1" dirty="0" smtClean="0">
                <a:solidFill>
                  <a:srgbClr val="003083"/>
                </a:solidFill>
                <a:latin typeface="Franklin Gothic Book" pitchFamily="34" charset="0"/>
              </a:rPr>
              <a:t>Показатель: увеличение доли педагогов муниципалитета включенных в наставническую деятельность на 40%</a:t>
            </a:r>
          </a:p>
          <a:p>
            <a:pPr>
              <a:buNone/>
            </a:pPr>
            <a:r>
              <a:rPr lang="ru-RU" sz="2600" dirty="0" smtClean="0">
                <a:latin typeface="Franklin Gothic Book" pitchFamily="34" charset="0"/>
              </a:rPr>
              <a:t>3.Разработка и распространение эффективных технологий и методик обучения, способствующих развитию цифровых компетенций у учащихся, педагогов.</a:t>
            </a:r>
          </a:p>
          <a:p>
            <a:pPr>
              <a:buNone/>
            </a:pPr>
            <a:r>
              <a:rPr lang="ru-RU" sz="2600" dirty="0" smtClean="0">
                <a:latin typeface="Franklin Gothic Book" pitchFamily="34" charset="0"/>
              </a:rPr>
              <a:t> </a:t>
            </a:r>
            <a:r>
              <a:rPr lang="ru-RU" sz="2600" i="1" dirty="0" smtClean="0">
                <a:solidFill>
                  <a:srgbClr val="003083"/>
                </a:solidFill>
                <a:latin typeface="Franklin Gothic Book" pitchFamily="34" charset="0"/>
              </a:rPr>
              <a:t>Показатель: увеличение доли педагогов, применяющих информационные технологии для организации и развития обучения школьников на 70% </a:t>
            </a:r>
          </a:p>
          <a:p>
            <a:pPr>
              <a:buNone/>
            </a:pPr>
            <a:r>
              <a:rPr lang="ru-RU" sz="2600" dirty="0" smtClean="0">
                <a:latin typeface="Franklin Gothic Book" pitchFamily="34" charset="0"/>
              </a:rPr>
              <a:t>4.Популяризация и продвижение цифровых технологий и эффективных решений</a:t>
            </a:r>
            <a:r>
              <a:rPr lang="ru-RU" dirty="0" smtClean="0">
                <a:latin typeface="Franklin Gothic Book" pitchFamily="34" charset="0"/>
              </a:rPr>
              <a:t>.</a:t>
            </a:r>
            <a:endParaRPr lang="ru-RU" dirty="0">
              <a:latin typeface="Franklin Gothic Book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519451" y="1263483"/>
            <a:ext cx="6672549" cy="5429264"/>
          </a:xfrm>
          <a:ln>
            <a:solidFill>
              <a:srgbClr val="003083"/>
            </a:solidFill>
          </a:ln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Franklin Gothic Demi Cond" pitchFamily="34" charset="0"/>
              </a:rPr>
              <a:t>Школьники. </a:t>
            </a:r>
            <a:r>
              <a:rPr lang="ru-RU" sz="1600" dirty="0" smtClean="0">
                <a:latin typeface="Franklin Gothic Demi Cond" pitchFamily="34" charset="0"/>
              </a:rPr>
              <a:t>Они получают ценные знания и навыки от опытных наставников/учителей, что позволяет им развиваться и реализовывать свой потенциал. </a:t>
            </a:r>
          </a:p>
          <a:p>
            <a:r>
              <a:rPr lang="ru-RU" sz="1600" dirty="0" smtClean="0">
                <a:solidFill>
                  <a:srgbClr val="003083"/>
                </a:solidFill>
                <a:latin typeface="Franklin Gothic Demi Cond" pitchFamily="34" charset="0"/>
              </a:rPr>
              <a:t>Молодые специалисты. </a:t>
            </a:r>
            <a:r>
              <a:rPr lang="ru-RU" sz="1600" dirty="0" smtClean="0">
                <a:latin typeface="Franklin Gothic Demi Cond" pitchFamily="34" charset="0"/>
              </a:rPr>
              <a:t>Они получают помощь и поддержку в профессиональном росте от своих наставников, что помогает им быстрее адаптироваться к новой работе и повышать свою квалификацию в условиях </a:t>
            </a:r>
            <a:r>
              <a:rPr lang="ru-RU" sz="1600" dirty="0" err="1" smtClean="0">
                <a:latin typeface="Franklin Gothic Demi Cond" pitchFamily="34" charset="0"/>
              </a:rPr>
              <a:t>цифровизации</a:t>
            </a:r>
            <a:r>
              <a:rPr lang="ru-RU" sz="1600" dirty="0" smtClean="0">
                <a:latin typeface="Franklin Gothic Demi Cond" pitchFamily="34" charset="0"/>
              </a:rPr>
              <a:t> школы. </a:t>
            </a:r>
          </a:p>
          <a:p>
            <a:r>
              <a:rPr lang="ru-RU" sz="1600" dirty="0" smtClean="0">
                <a:solidFill>
                  <a:srgbClr val="003083"/>
                </a:solidFill>
                <a:latin typeface="Franklin Gothic Demi Cond" pitchFamily="34" charset="0"/>
              </a:rPr>
              <a:t>Опытные работники. </a:t>
            </a:r>
            <a:r>
              <a:rPr lang="ru-RU" sz="1600" dirty="0" smtClean="0">
                <a:latin typeface="Franklin Gothic Demi Cond" pitchFamily="34" charset="0"/>
              </a:rPr>
              <a:t>Они могут поделиться своим опытом и знаниями с другими участниками сообщества, что позволяет им быть востребованными специалистами.</a:t>
            </a:r>
          </a:p>
          <a:p>
            <a:r>
              <a:rPr lang="ru-RU" sz="1600" dirty="0" smtClean="0">
                <a:solidFill>
                  <a:srgbClr val="003083"/>
                </a:solidFill>
                <a:latin typeface="Franklin Gothic Demi Cond" pitchFamily="34" charset="0"/>
              </a:rPr>
              <a:t>Учителя-предметники. </a:t>
            </a:r>
            <a:r>
              <a:rPr lang="ru-RU" sz="1600" dirty="0" smtClean="0">
                <a:latin typeface="Franklin Gothic Demi Cond" pitchFamily="34" charset="0"/>
              </a:rPr>
              <a:t>Благодаря проекту могут повышать свою квалификацию, участвуя в общих проектах. Учителя могут общаться с другими учителями из других школ, обмениваться опытом и идеями в области «Цифры», что может помочь им усовершенствовать учебный процесс. </a:t>
            </a:r>
          </a:p>
          <a:p>
            <a:r>
              <a:rPr lang="ru-RU" sz="1600" dirty="0" smtClean="0">
                <a:solidFill>
                  <a:srgbClr val="003083"/>
                </a:solidFill>
                <a:latin typeface="Franklin Gothic Demi Cond" pitchFamily="34" charset="0"/>
              </a:rPr>
              <a:t>Управление образования </a:t>
            </a:r>
            <a:r>
              <a:rPr lang="ru-RU" sz="1600" dirty="0" smtClean="0">
                <a:latin typeface="Franklin Gothic Demi Cond" pitchFamily="34" charset="0"/>
              </a:rPr>
              <a:t>получает педагогов применяющих информационные технологии для организации и развития обучения школьников. </a:t>
            </a:r>
          </a:p>
          <a:p>
            <a:r>
              <a:rPr lang="ru-RU" sz="1600" dirty="0" smtClean="0">
                <a:solidFill>
                  <a:srgbClr val="003083"/>
                </a:solidFill>
                <a:latin typeface="Franklin Gothic Demi Cond" pitchFamily="34" charset="0"/>
              </a:rPr>
              <a:t>Общество в целом. </a:t>
            </a:r>
            <a:r>
              <a:rPr lang="ru-RU" sz="1600" dirty="0" smtClean="0">
                <a:latin typeface="Franklin Gothic Demi Cond" pitchFamily="34" charset="0"/>
              </a:rPr>
              <a:t>Развитие качественного образования и рост числа квалифицированных специалистов, которыми станут школьники, в итоге приведет к улучшению экономической ситуации в стране и повышению уровня жизни ее граждан</a:t>
            </a:r>
            <a:endParaRPr lang="ru-RU" sz="1600" dirty="0">
              <a:latin typeface="Franklin Gothic Demi Con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2755" y="785795"/>
            <a:ext cx="333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БЛАГОПОЛУЧАТЕЛИ ПРОЕКТА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21" y="857233"/>
            <a:ext cx="3331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ПЛАНИРУЕМЫЕ РЕЗУЛЬТАТЫ</a:t>
            </a:r>
            <a:endParaRPr lang="ru-RU" dirty="0">
              <a:latin typeface="Franklin Gothic Demi Cond" pitchFamily="34" charset="0"/>
            </a:endParaRPr>
          </a:p>
        </p:txBody>
      </p:sp>
      <p:pic>
        <p:nvPicPr>
          <p:cNvPr id="6146" name="Picture 2" descr="http://qrcoder.ru/code/?https%3A%2F%2F%E1%E0%EB%E0%F5%F2%E0-%EE%E1%F0.%F0%F4%2Fshkola-czifrovogo-nastavnichestva%2F&amp;4&amp;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85581" cy="1444805"/>
          </a:xfrm>
          <a:prstGeom prst="rect">
            <a:avLst/>
          </a:prstGeom>
          <a:noFill/>
        </p:spPr>
      </p:pic>
      <p:pic>
        <p:nvPicPr>
          <p:cNvPr id="6148" name="Picture 4" descr="http://qrcoder.ru/code/?https%3A%2F%2Fvk.com%2Fpublic219997603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2973" y="0"/>
            <a:ext cx="1587579" cy="138778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2864672" y="165204"/>
            <a:ext cx="5691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«ШКОЛА ЦИФРОВОГО НАСТАВНИЧЕСТВА»</a:t>
            </a:r>
            <a:endParaRPr lang="ru-RU" sz="2000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4362965" y="660963"/>
            <a:ext cx="275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НОВАЦИИ ПРОЕКТА</a:t>
            </a:r>
            <a:endParaRPr lang="ru-RU" sz="2000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1032031" y="1316540"/>
            <a:ext cx="1062562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Franklin Gothic Book" pitchFamily="34" charset="0"/>
              </a:rPr>
              <a:t>Перенос опыта классической системы наставничества в </a:t>
            </a:r>
            <a:r>
              <a:rPr lang="ru-RU" sz="2000" b="1" dirty="0" err="1" smtClean="0">
                <a:latin typeface="Franklin Gothic Book" pitchFamily="34" charset="0"/>
              </a:rPr>
              <a:t>онлайн-среду</a:t>
            </a:r>
            <a:r>
              <a:rPr lang="ru-RU" sz="2000" dirty="0" smtClean="0">
                <a:latin typeface="Franklin Gothic Book" pitchFamily="34" charset="0"/>
              </a:rPr>
              <a:t>: адаптация и внедрение методов обучения и </a:t>
            </a:r>
            <a:r>
              <a:rPr lang="ru-RU" sz="2000" dirty="0" err="1" smtClean="0">
                <a:latin typeface="Franklin Gothic Book" pitchFamily="34" charset="0"/>
              </a:rPr>
              <a:t>менторства</a:t>
            </a:r>
            <a:r>
              <a:rPr lang="ru-RU" sz="2000" dirty="0" smtClean="0">
                <a:latin typeface="Franklin Gothic Book" pitchFamily="34" charset="0"/>
              </a:rPr>
              <a:t> в </a:t>
            </a:r>
            <a:r>
              <a:rPr lang="ru-RU" sz="2000" dirty="0" err="1" smtClean="0">
                <a:latin typeface="Franklin Gothic Book" pitchFamily="34" charset="0"/>
              </a:rPr>
              <a:t>онлайн-формат</a:t>
            </a:r>
            <a:r>
              <a:rPr lang="ru-RU" sz="2000" dirty="0" smtClean="0">
                <a:latin typeface="Franklin Gothic Book" pitchFamily="34" charset="0"/>
              </a:rPr>
              <a:t>, позволяющая эффективно передавать знания и опыт наставников через виртуальные средства общения.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Franklin Gothic Book" pitchFamily="34" charset="0"/>
              </a:rPr>
              <a:t>Новый тип отношений в </a:t>
            </a:r>
            <a:r>
              <a:rPr lang="ru-RU" sz="2000" b="1" dirty="0" err="1" smtClean="0">
                <a:latin typeface="Franklin Gothic Book" pitchFamily="34" charset="0"/>
              </a:rPr>
              <a:t>онлайн-среде</a:t>
            </a:r>
            <a:r>
              <a:rPr lang="ru-RU" sz="2000" dirty="0" smtClean="0">
                <a:latin typeface="Franklin Gothic Book" pitchFamily="34" charset="0"/>
              </a:rPr>
              <a:t>: создание уникальной атмосферы виртуального обучения, где участники могут взаимодействовать, обмениваться знаниями и опытом, развивая новые виды сотрудничества и поддержки.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Franklin Gothic Book" pitchFamily="34" charset="0"/>
              </a:rPr>
              <a:t>Новый тип деятельности, ориентированный на развитие педагогов в </a:t>
            </a:r>
            <a:r>
              <a:rPr lang="ru-RU" sz="2000" b="1" dirty="0" err="1" smtClean="0">
                <a:latin typeface="Franklin Gothic Book" pitchFamily="34" charset="0"/>
              </a:rPr>
              <a:t>онлайн-среде</a:t>
            </a:r>
            <a:r>
              <a:rPr lang="ru-RU" sz="2000" dirty="0" smtClean="0">
                <a:latin typeface="Franklin Gothic Book" pitchFamily="34" charset="0"/>
              </a:rPr>
              <a:t>: организация мероприятий для педагогов, направленных на развитие их компетенций в области </a:t>
            </a:r>
            <a:r>
              <a:rPr lang="ru-RU" sz="2000" dirty="0" err="1" smtClean="0">
                <a:latin typeface="Franklin Gothic Book" pitchFamily="34" charset="0"/>
              </a:rPr>
              <a:t>онлайн-образования</a:t>
            </a:r>
            <a:r>
              <a:rPr lang="ru-RU" sz="2000" dirty="0" smtClean="0">
                <a:latin typeface="Franklin Gothic Book" pitchFamily="34" charset="0"/>
              </a:rPr>
              <a:t>, помогая им успешно адаптироваться к новым условиям и требованиям.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Book" pitchFamily="34" charset="0"/>
              </a:rPr>
              <a:t>Создание </a:t>
            </a:r>
            <a:r>
              <a:rPr lang="ru-RU" sz="2000" b="1" dirty="0" smtClean="0">
                <a:latin typeface="Franklin Gothic Book" pitchFamily="34" charset="0"/>
              </a:rPr>
              <a:t>виртуального пространства наставников на основе сетевого взаимодействия</a:t>
            </a:r>
            <a:r>
              <a:rPr lang="ru-RU" sz="2000" dirty="0" smtClean="0">
                <a:latin typeface="Franklin Gothic Book" pitchFamily="34" charset="0"/>
              </a:rPr>
              <a:t>: использование сетевого подхода для формирования группы наставников, которые обеспечивают организационную поддержку и методическое сопровождение наставляемых в «Школе цифрового наставничества».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Franklin Gothic Book" pitchFamily="34" charset="0"/>
              </a:rPr>
              <a:t>Индивидуальные программы обучения</a:t>
            </a:r>
            <a:r>
              <a:rPr lang="ru-RU" sz="2000" dirty="0" smtClean="0">
                <a:latin typeface="Franklin Gothic Book" pitchFamily="34" charset="0"/>
              </a:rPr>
              <a:t>: разработка ИОП, </a:t>
            </a:r>
            <a:r>
              <a:rPr lang="ru-RU" sz="2000" dirty="0" err="1" smtClean="0">
                <a:latin typeface="Franklin Gothic Book" pitchFamily="34" charset="0"/>
              </a:rPr>
              <a:t>ИУПл</a:t>
            </a:r>
            <a:r>
              <a:rPr lang="ru-RU" sz="2000" dirty="0" smtClean="0">
                <a:latin typeface="Franklin Gothic Book" pitchFamily="34" charset="0"/>
              </a:rPr>
              <a:t> для каждого наставляемого, учитывающих их потребности и задачи по изменению деятельности в образовательной организации, что способствует более эффективному и персонализированному обучению.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2700419" y="0"/>
            <a:ext cx="7099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3083"/>
                </a:solidFill>
                <a:latin typeface="Franklin Gothic Book" pitchFamily="34" charset="0"/>
              </a:rPr>
              <a:t>Механизм управления в системе цифрового наставничества: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0657" y="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0" y="49930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Franklin Gothic Book" pitchFamily="34" charset="0"/>
              </a:rPr>
              <a:t>Развитие педагогов в </a:t>
            </a:r>
            <a:r>
              <a:rPr lang="ru-RU" sz="2000" b="1" dirty="0" err="1" smtClean="0">
                <a:latin typeface="Franklin Gothic Book" pitchFamily="34" charset="0"/>
              </a:rPr>
              <a:t>онлайн-среде</a:t>
            </a:r>
            <a:r>
              <a:rPr lang="ru-RU" sz="2000" b="1" dirty="0" smtClean="0">
                <a:latin typeface="Franklin Gothic Book" pitchFamily="34" charset="0"/>
              </a:rPr>
              <a:t>.</a:t>
            </a:r>
          </a:p>
          <a:p>
            <a:r>
              <a:rPr lang="ru-RU" sz="2000" dirty="0" smtClean="0">
                <a:latin typeface="Franklin Gothic Book" pitchFamily="34" charset="0"/>
              </a:rPr>
              <a:t>1. Группа управленческих инициатив:</a:t>
            </a:r>
          </a:p>
          <a:p>
            <a:r>
              <a:rPr lang="ru-RU" sz="2000" dirty="0" smtClean="0">
                <a:latin typeface="Franklin Gothic Book" pitchFamily="34" charset="0"/>
              </a:rPr>
              <a:t>   - Анализ потребностей: определение основных потребностей педагогов в области </a:t>
            </a:r>
            <a:r>
              <a:rPr lang="ru-RU" sz="2000" dirty="0" err="1" smtClean="0">
                <a:latin typeface="Franklin Gothic Book" pitchFamily="34" charset="0"/>
              </a:rPr>
              <a:t>онлайн-образования</a:t>
            </a:r>
            <a:r>
              <a:rPr lang="ru-RU" sz="2000" dirty="0" smtClean="0">
                <a:latin typeface="Franklin Gothic Book" pitchFamily="34" charset="0"/>
              </a:rPr>
              <a:t> через опросы, интервью или анализ результатов обучения.</a:t>
            </a:r>
          </a:p>
          <a:p>
            <a:r>
              <a:rPr lang="ru-RU" sz="2000" dirty="0" smtClean="0">
                <a:latin typeface="Franklin Gothic Book" pitchFamily="34" charset="0"/>
              </a:rPr>
              <a:t>   - Разработка программ: создание индивидуальных образовательных программ, учитывающих индивидуальные запросы и цели каждого педагога.</a:t>
            </a:r>
          </a:p>
          <a:p>
            <a:r>
              <a:rPr lang="ru-RU" sz="2000" dirty="0" smtClean="0">
                <a:latin typeface="Franklin Gothic Book" pitchFamily="34" charset="0"/>
              </a:rPr>
              <a:t>   - Проведение мероприятий: организация </a:t>
            </a:r>
            <a:r>
              <a:rPr lang="ru-RU" sz="2000" dirty="0" err="1" smtClean="0">
                <a:latin typeface="Franklin Gothic Book" pitchFamily="34" charset="0"/>
              </a:rPr>
              <a:t>вебинаров</a:t>
            </a:r>
            <a:r>
              <a:rPr lang="ru-RU" sz="2000" dirty="0" smtClean="0">
                <a:latin typeface="Franklin Gothic Book" pitchFamily="34" charset="0"/>
              </a:rPr>
              <a:t>, семинаров и других образовательных мероприятий для повышения компетенций педагогов.</a:t>
            </a:r>
          </a:p>
          <a:p>
            <a:r>
              <a:rPr lang="ru-RU" sz="2000" dirty="0" smtClean="0">
                <a:latin typeface="Franklin Gothic Book" pitchFamily="34" charset="0"/>
              </a:rPr>
              <a:t>2. Процессы управления:</a:t>
            </a:r>
          </a:p>
          <a:p>
            <a:r>
              <a:rPr lang="ru-RU" sz="2000" dirty="0" smtClean="0">
                <a:latin typeface="Franklin Gothic Book" pitchFamily="34" charset="0"/>
              </a:rPr>
              <a:t>   - Планирование: установление целей развития для педагога, определение этапов обучения.</a:t>
            </a:r>
          </a:p>
          <a:p>
            <a:r>
              <a:rPr lang="ru-RU" sz="2000" dirty="0" smtClean="0">
                <a:latin typeface="Franklin Gothic Book" pitchFamily="34" charset="0"/>
              </a:rPr>
              <a:t>   - Организация: проведение обучающих мероприятий, предоставление доступа к </a:t>
            </a:r>
            <a:r>
              <a:rPr lang="ru-RU" sz="2000" dirty="0" err="1" smtClean="0">
                <a:latin typeface="Franklin Gothic Book" pitchFamily="34" charset="0"/>
              </a:rPr>
              <a:t>онлайн-ресурсам</a:t>
            </a:r>
            <a:r>
              <a:rPr lang="ru-RU" sz="2000" dirty="0" smtClean="0">
                <a:latin typeface="Franklin Gothic Book" pitchFamily="34" charset="0"/>
              </a:rPr>
              <a:t> и учебным материалам.</a:t>
            </a:r>
          </a:p>
          <a:p>
            <a:r>
              <a:rPr lang="ru-RU" sz="2000" dirty="0" smtClean="0">
                <a:latin typeface="Franklin Gothic Book" pitchFamily="34" charset="0"/>
              </a:rPr>
              <a:t>   - Мониторинг и оценка: слежение за прогрессом каждого педагога, оценка результатов обучения, сбор обратной связи.</a:t>
            </a:r>
          </a:p>
          <a:p>
            <a:r>
              <a:rPr lang="ru-RU" sz="2000" dirty="0" smtClean="0">
                <a:latin typeface="Franklin Gothic Book" pitchFamily="34" charset="0"/>
              </a:rPr>
              <a:t>   - Коррекция: внесение корректив в программы обучения на основе обратной связи и результатов оценки, предоставление дополнительной поддержки при необходимости.</a:t>
            </a:r>
          </a:p>
          <a:p>
            <a:r>
              <a:rPr lang="ru-RU" sz="2000" dirty="0" smtClean="0">
                <a:latin typeface="Franklin Gothic Book" pitchFamily="34" charset="0"/>
              </a:rPr>
              <a:t>3. Результат:</a:t>
            </a:r>
          </a:p>
          <a:p>
            <a:r>
              <a:rPr lang="ru-RU" dirty="0" smtClean="0">
                <a:latin typeface="Franklin Gothic Book" pitchFamily="34" charset="0"/>
              </a:rPr>
              <a:t>После завершения обучения педагоги успешно осваивают навыки и знания по работе в </a:t>
            </a:r>
            <a:r>
              <a:rPr lang="ru-RU" dirty="0" err="1" smtClean="0">
                <a:latin typeface="Franklin Gothic Book" pitchFamily="34" charset="0"/>
              </a:rPr>
              <a:t>онлайн-среде</a:t>
            </a:r>
            <a:r>
              <a:rPr lang="ru-RU" dirty="0" smtClean="0">
                <a:latin typeface="Franklin Gothic Book" pitchFamily="34" charset="0"/>
              </a:rPr>
              <a:t>, что позволяет им эффективно применять цифровые инструменты в образовательном процессе, улучшая качество обучения. Педагоги освобождают себе время и облегчают работу, что способствует более эффективной передаче знаний и улучшению образовательного процесса в целом.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61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 l="27727" t="19717" r="27636" b="8202"/>
          <a:stretch>
            <a:fillRect/>
          </a:stretch>
        </p:blipFill>
        <p:spPr bwMode="auto">
          <a:xfrm>
            <a:off x="2952729" y="1357298"/>
            <a:ext cx="3203009" cy="2909454"/>
          </a:xfrm>
          <a:prstGeom prst="rect">
            <a:avLst/>
          </a:prstGeom>
          <a:noFill/>
          <a:ln w="9525">
            <a:solidFill>
              <a:srgbClr val="003083"/>
            </a:solidFill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/>
          <a:srcRect l="28364" t="11939" r="28636" b="10000"/>
          <a:stretch>
            <a:fillRect/>
          </a:stretch>
        </p:blipFill>
        <p:spPr bwMode="auto">
          <a:xfrm>
            <a:off x="166255" y="1322125"/>
            <a:ext cx="2741220" cy="2799174"/>
          </a:xfrm>
          <a:prstGeom prst="rect">
            <a:avLst/>
          </a:prstGeom>
          <a:noFill/>
          <a:ln w="9525">
            <a:solidFill>
              <a:srgbClr val="003083"/>
            </a:solidFill>
            <a:miter lim="800000"/>
            <a:headEnd/>
            <a:tailEnd/>
          </a:ln>
          <a:effectLst/>
        </p:spPr>
      </p:pic>
      <p:pic>
        <p:nvPicPr>
          <p:cNvPr id="7" name="Picture 2" descr="http://qrcoder.ru/code/?https%3A%2F%2F%E1%E0%EB%E0%F5%F2%E0-%EE%E1%F0.%F0%F4%2Fshkola-czifrovogo-nastavnichestva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21" y="1357298"/>
            <a:ext cx="3047979" cy="2391394"/>
          </a:xfrm>
          <a:prstGeom prst="rect">
            <a:avLst/>
          </a:prstGeom>
          <a:noFill/>
          <a:ln>
            <a:solidFill>
              <a:srgbClr val="003083"/>
            </a:solidFill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/>
          <a:srcRect l="27273" t="12121" r="26818" b="7232"/>
          <a:stretch>
            <a:fillRect/>
          </a:stretch>
        </p:blipFill>
        <p:spPr bwMode="auto">
          <a:xfrm>
            <a:off x="6286501" y="1357298"/>
            <a:ext cx="2850075" cy="2816212"/>
          </a:xfrm>
          <a:prstGeom prst="rect">
            <a:avLst/>
          </a:prstGeom>
          <a:noFill/>
          <a:ln w="9525">
            <a:solidFill>
              <a:srgbClr val="003083"/>
            </a:solidFill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/>
          <a:srcRect l="25546" t="19859" r="28727" b="17835"/>
          <a:stretch>
            <a:fillRect/>
          </a:stretch>
        </p:blipFill>
        <p:spPr bwMode="auto">
          <a:xfrm>
            <a:off x="79929" y="4595753"/>
            <a:ext cx="2699848" cy="2069275"/>
          </a:xfrm>
          <a:prstGeom prst="rect">
            <a:avLst/>
          </a:prstGeom>
          <a:noFill/>
          <a:ln w="9525">
            <a:solidFill>
              <a:srgbClr val="003083"/>
            </a:solidFill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print"/>
          <a:srcRect l="31273" t="19212" r="28818" b="13394"/>
          <a:stretch>
            <a:fillRect/>
          </a:stretch>
        </p:blipFill>
        <p:spPr bwMode="auto">
          <a:xfrm>
            <a:off x="2771035" y="4334495"/>
            <a:ext cx="2093407" cy="1988499"/>
          </a:xfrm>
          <a:prstGeom prst="rect">
            <a:avLst/>
          </a:prstGeom>
          <a:noFill/>
          <a:ln w="9525">
            <a:solidFill>
              <a:srgbClr val="003083"/>
            </a:solidFill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 cstate="print"/>
          <a:srcRect l="29636" t="18404" r="28000" b="20020"/>
          <a:stretch>
            <a:fillRect/>
          </a:stretch>
        </p:blipFill>
        <p:spPr bwMode="auto">
          <a:xfrm>
            <a:off x="4746295" y="4762008"/>
            <a:ext cx="2345131" cy="1917371"/>
          </a:xfrm>
          <a:prstGeom prst="rect">
            <a:avLst/>
          </a:prstGeom>
          <a:noFill/>
          <a:ln w="9525">
            <a:solidFill>
              <a:srgbClr val="003083"/>
            </a:solidFill>
            <a:miter lim="800000"/>
            <a:headEnd/>
            <a:tailEnd/>
          </a:ln>
          <a:effectLst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0"/>
          <a:srcRect l="18495" t="21148" r="17592" b="7047"/>
          <a:stretch>
            <a:fillRect/>
          </a:stretch>
        </p:blipFill>
        <p:spPr bwMode="auto">
          <a:xfrm>
            <a:off x="7287492" y="3758540"/>
            <a:ext cx="4904509" cy="3099460"/>
          </a:xfrm>
          <a:prstGeom prst="rect">
            <a:avLst/>
          </a:prstGeom>
          <a:noFill/>
          <a:ln w="9525">
            <a:solidFill>
              <a:srgbClr val="003083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084626" y="512151"/>
            <a:ext cx="5251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3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«ШКОЛА ЦИФРОВОГО НАСТАВНИЧЕСТВА»</a:t>
            </a:r>
            <a:endParaRPr lang="ru-RU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34" y="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 l="32615" t="31880" r="23539" b="10000"/>
          <a:stretch>
            <a:fillRect/>
          </a:stretch>
        </p:blipFill>
        <p:spPr bwMode="auto">
          <a:xfrm>
            <a:off x="8534400" y="126897"/>
            <a:ext cx="3352801" cy="249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3319753" y="602489"/>
            <a:ext cx="2918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ЭЛЕМЕНТЫ ПРОЕКТА</a:t>
            </a:r>
            <a:endParaRPr lang="ru-RU" sz="2000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2068" t="50041" r="51470" b="7383"/>
          <a:stretch>
            <a:fillRect/>
          </a:stretch>
        </p:blipFill>
        <p:spPr bwMode="auto">
          <a:xfrm>
            <a:off x="2394980" y="2459241"/>
            <a:ext cx="2508738" cy="36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32462" t="28051" r="51692" b="30650"/>
          <a:stretch>
            <a:fillRect/>
          </a:stretch>
        </p:blipFill>
        <p:spPr bwMode="auto">
          <a:xfrm>
            <a:off x="4689230" y="1650792"/>
            <a:ext cx="2696307" cy="39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 l="32616" t="48564" r="51692" b="6034"/>
          <a:stretch>
            <a:fillRect/>
          </a:stretch>
        </p:blipFill>
        <p:spPr bwMode="auto">
          <a:xfrm>
            <a:off x="7291754" y="2461846"/>
            <a:ext cx="2391507" cy="38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l="14615" t="36530" r="68308" b="14239"/>
          <a:stretch>
            <a:fillRect/>
          </a:stretch>
        </p:blipFill>
        <p:spPr bwMode="auto">
          <a:xfrm>
            <a:off x="0" y="1547445"/>
            <a:ext cx="2602523" cy="42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 l="49231" t="27778" r="33846" b="23538"/>
          <a:stretch>
            <a:fillRect/>
          </a:stretch>
        </p:blipFill>
        <p:spPr bwMode="auto">
          <a:xfrm>
            <a:off x="9612923" y="2684585"/>
            <a:ext cx="2579077" cy="417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1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1664667" y="0"/>
            <a:ext cx="617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ИССЛЕДОВАНИЕ ПО ИТОГАМ УЧЕБНОГО ГОДА</a:t>
            </a:r>
            <a:endParaRPr lang="ru-RU" sz="2000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2344" t="36667" r="26406" b="10833"/>
          <a:stretch>
            <a:fillRect/>
          </a:stretch>
        </p:blipFill>
        <p:spPr bwMode="auto">
          <a:xfrm>
            <a:off x="3883378" y="600617"/>
            <a:ext cx="3454399" cy="24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34219" t="36667" r="26406" b="10000"/>
          <a:stretch>
            <a:fillRect/>
          </a:stretch>
        </p:blipFill>
        <p:spPr bwMode="auto">
          <a:xfrm>
            <a:off x="7353299" y="508001"/>
            <a:ext cx="45339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32813" t="35833" r="25468" b="10000"/>
          <a:stretch>
            <a:fillRect/>
          </a:stretch>
        </p:blipFill>
        <p:spPr bwMode="auto">
          <a:xfrm>
            <a:off x="237068" y="1298223"/>
            <a:ext cx="3657600" cy="267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984976" y="3686791"/>
            <a:ext cx="3612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1600" dirty="0" smtClean="0">
                <a:latin typeface="Franklin Gothic Demi Cond" pitchFamily="34" charset="0"/>
              </a:rPr>
              <a:t>Видите ли вы своё профессиональное развитие в рамках проекта - расширение своих навыков в области цифровых технологий и эффективного использования их в образовательном процессе?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75288" y="5301103"/>
            <a:ext cx="7755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Исходя из данных, большинство участников (89,9%) видят своё профессиональное развитие и расширении навыков в области цифровых технологий и их эффективного использования в образовательном процессе.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9644" y="3995678"/>
            <a:ext cx="30028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Franklin Gothic Demi Cond" pitchFamily="34" charset="0"/>
              </a:rPr>
              <a:t>Готовы ли вы, и дальше развивать свои компетенции в информационной и </a:t>
            </a:r>
            <a:r>
              <a:rPr lang="ru-RU" sz="1400" dirty="0" err="1" smtClean="0">
                <a:latin typeface="Franklin Gothic Demi Cond" pitchFamily="34" charset="0"/>
              </a:rPr>
              <a:t>медиа</a:t>
            </a:r>
            <a:r>
              <a:rPr lang="ru-RU" sz="1400" dirty="0" smtClean="0">
                <a:latin typeface="Franklin Gothic Demi Cond" pitchFamily="34" charset="0"/>
              </a:rPr>
              <a:t>- грамотности, коммуникативной грамотности и технической грамотности в рамках проекта "Школа цифрового Наставничества"?</a:t>
            </a:r>
            <a:endParaRPr lang="ru-RU" sz="1400" dirty="0">
              <a:latin typeface="Franklin Gothic Demi Cond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8666" y="5380672"/>
            <a:ext cx="319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</a:rPr>
              <a:t>Большинство участников проекта "Школа цифрового Наставничества" (87%) выразили готовность к дальнейшему развитию своих компетенций в информационной и </a:t>
            </a:r>
            <a:r>
              <a:rPr lang="ru-RU" sz="1200" dirty="0" err="1" smtClean="0">
                <a:solidFill>
                  <a:srgbClr val="00B050"/>
                </a:solidFill>
              </a:rPr>
              <a:t>медиа</a:t>
            </a:r>
            <a:r>
              <a:rPr lang="ru-RU" sz="1200" dirty="0" smtClean="0">
                <a:solidFill>
                  <a:srgbClr val="00B050"/>
                </a:solidFill>
              </a:rPr>
              <a:t> -грамотности, коммуникативной грамотности и технической грамотности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61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6EED850-D412-4861-8764-A7523693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9BEDA3A-49AF-4349-BE65-AB4EE79A11AC}"/>
              </a:ext>
            </a:extLst>
          </p:cNvPr>
          <p:cNvSpPr txBox="1"/>
          <p:nvPr/>
        </p:nvSpPr>
        <p:spPr>
          <a:xfrm>
            <a:off x="2705811" y="618119"/>
            <a:ext cx="58131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Небольшое количество участников (13%)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отказались от дальнейшего развития компетенций 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рамках проекта.</a:t>
            </a:r>
            <a:endParaRPr lang="ru-RU" sz="2000" b="1" spc="3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51D39A-B2B5-4E6A-8A6C-8F1A66BFB91E}"/>
              </a:ext>
            </a:extLst>
          </p:cNvPr>
          <p:cNvSpPr txBox="1"/>
          <p:nvPr/>
        </p:nvSpPr>
        <p:spPr>
          <a:xfrm>
            <a:off x="899829" y="1856367"/>
            <a:ext cx="106256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Demi Cond" pitchFamily="34" charset="0"/>
              </a:rPr>
              <a:t>Причины: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Demi Cond" pitchFamily="34" charset="0"/>
              </a:rPr>
              <a:t>страх перед новыми технологиями в развитии навыков в области цифровых технологий,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Demi Cond" pitchFamily="34" charset="0"/>
              </a:rPr>
              <a:t>недостаточное понимание важности цифровых навыков в современном мире и их влияние на профессиональное развитие,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Franklin Gothic Demi Cond" pitchFamily="34" charset="0"/>
              </a:rPr>
              <a:t>отсутствие поддержки, мотивации или доступа к необходимым образовательным ресурсам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FAFACE-2A32-4136-AE5B-3B60C745D3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57" y="110120"/>
            <a:ext cx="1491343" cy="1468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65778" y="45590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Franklin Gothic Demi Cond" pitchFamily="34" charset="0"/>
              </a:rPr>
              <a:t>Обеспечить поддержку и мотивацию участникам, создавая благоприятную обучающую среду и предоставляя необходимые ресурсы.</a:t>
            </a:r>
            <a:endParaRPr lang="ru-RU" dirty="0">
              <a:latin typeface="Franklin Gothic Demi Cond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599289" y="3589867"/>
            <a:ext cx="180622" cy="880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1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1496</Words>
  <Application>Microsoft Office PowerPoint</Application>
  <PresentationFormat>Произвольный</PresentationFormat>
  <Paragraphs>99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Гоцманов</dc:creator>
  <cp:lastModifiedBy>1</cp:lastModifiedBy>
  <cp:revision>43</cp:revision>
  <dcterms:created xsi:type="dcterms:W3CDTF">2022-05-30T02:20:02Z</dcterms:created>
  <dcterms:modified xsi:type="dcterms:W3CDTF">2024-05-24T07:50:52Z</dcterms:modified>
</cp:coreProperties>
</file>