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9"/>
  </p:notesMasterIdLst>
  <p:handoutMasterIdLst>
    <p:handoutMasterId r:id="rId10"/>
  </p:handoutMasterIdLst>
  <p:sldIdLst>
    <p:sldId id="275" r:id="rId2"/>
    <p:sldId id="268" r:id="rId3"/>
    <p:sldId id="269" r:id="rId4"/>
    <p:sldId id="271" r:id="rId5"/>
    <p:sldId id="272" r:id="rId6"/>
    <p:sldId id="273" r:id="rId7"/>
    <p:sldId id="276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5730F-571F-4724-BDBE-416A2D430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BC9577-39FF-44DD-A09A-12113C77E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C0CA4-10C7-4478-B218-A70819E6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9F11-E3B9-483C-83FB-FF0C8FB8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EBBC-73E8-41ED-9A7D-F962F52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3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AB3BF-E3CF-4FE9-A2BB-09AF0A25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012C0-8C91-4044-88D9-BF200B3E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5E64F-DE06-422C-AF6F-1689BAC2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62E77-45ED-4664-B514-63ACBD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EC00B-9337-47D8-BA37-825BE8B5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5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5B0ED7-73FD-4092-AB6A-B560DF035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65C1E8-1FCF-41B9-B8E5-AE421A1B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60F17-5AC3-4253-8AE6-0C756675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4F000-A7DD-4067-996A-3FD72CDB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BE48-61B9-435F-A29E-4632DBED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3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896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86FD3-7165-49D3-AE34-9869546F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301CC-AF5F-4D9F-A723-45837F9FA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1FC6F8-6C00-4811-A425-4D1E9FB6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61DA6-29DF-4747-8605-44681715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BE47B-35E1-4004-9EE4-612FB598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5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8FB01-C971-4052-95EA-0399D975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E5157-9386-4A5B-9BEE-F8D8AA26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8B93D-DF83-4E09-A57E-72552C98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796B5-F3E1-40B2-B69A-418CA273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AEEF0-D1A5-464F-90D5-C463EAA2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6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03326-27A7-478F-AA94-2493D5B4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57B504-50C5-42DC-B4D4-B7D4F1371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B158A-DC00-4B6D-AB97-B3E016637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E7714F-1B92-4AB7-8CD8-6857672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95C91B-BB7A-4D82-9BB9-1886A491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1A123-7C04-4C44-B0E5-064D1112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2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76F0C-9D61-416A-8ABB-9E80CBAE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82B43-EB6D-4CD6-BA18-B774AE767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9D677-EE41-418C-8FB4-5C255F905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648713-A247-4C43-A151-1F00B5578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16BF27-8BD4-4827-96E0-DEDFC9DF7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32DE4C-DA20-4C6B-B6B8-DEE03F97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7ECDAD-6947-4637-BC0B-D451B973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843D56-C5B9-4281-95AC-C9260EA3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505B7-8C44-4805-A69E-3801683D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8FF722-3CD6-409F-9032-E8350E2A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0B1A56-218E-426B-8C5C-66D495DF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C17820-2F48-4C6C-B35F-32B88146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C265F5-DA20-407F-BDB5-509F928E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9AAE9A-D242-4BF6-88BE-6AA82C98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5031F8-287A-47E5-843C-56477543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1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137F-DA9E-4E1D-A737-944C89DE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1FC17-3DDB-4B4C-B9DF-AB8F2412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7212CA-947C-4A55-8170-973D999E7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E15F23-6651-4838-8FC9-B4ED8957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DCD72F-1E1A-4001-9903-3F07D933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9B590-EEA4-4E5D-886F-BE2FF655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7C5E-A85F-4D81-B247-27AFB783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0D024D-4717-42DE-9BDC-86D99A809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BBA9F-3EBF-48C3-BFA9-151A4546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4643D-3CE0-439E-9239-72778B39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048C9C-2E1F-4351-A000-0A26E639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99267-9182-4393-93F5-D639B2BB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2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E166B-EFFD-44E8-A904-0A1EC70E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C7EF1-D218-4F38-9E41-CEF8E21F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322BC-AFC3-4CA9-8823-9B0B2A1A8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7FF73-E1CA-4F02-A4C5-B8CC7FCA7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35A41-4A65-4442-88CF-06235509F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20"/>
            <a:ext cx="12192000" cy="6856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2459504"/>
            <a:ext cx="1110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проведении тестирования иностранных граждан и лиц без гражданства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знание русского языка, достаточное для освоения образовательных программ начального общего, основного общего и среднего общего образования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E490B0-D084-BE4F-BE8E-104ED64A5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727"/>
            <a:ext cx="2438400" cy="9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ПРИКАЗЫ 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067" rtl="0"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algn="ctr" defTabSz="715067" rtl="0"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 марта 2025 г.</a:t>
            </a:r>
          </a:p>
          <a:p>
            <a:pPr algn="ctr" defTabSz="715067" rtl="0"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715067" rtl="0"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</a:t>
            </a:r>
            <a:b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 rtl="0"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algn="ctr" defTabSz="715067" rtl="0"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 марта 2025 г.</a:t>
            </a:r>
          </a:p>
          <a:p>
            <a:pPr algn="ctr" defTabSz="715067" rtl="0"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</a:t>
            </a:r>
            <a:b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r>
              <a:rPr lang="ru-RU" sz="800" b="1" spc="-5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171 от 04 марта 2025 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ПРИЕМА НА ОБУЧЕНИЕ 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0" y="1143000"/>
            <a:ext cx="54102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ОСНОВАНИЯ ДЛЯ ОТКАЗА В ПРИЕМЕ 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В ШКОЛУ</a:t>
            </a:r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410200" y="1143000"/>
            <a:ext cx="6705600" cy="713164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ребенок не может быть зачислен в школу только в том случае, </a:t>
            </a:r>
            <a:r>
              <a:rPr kumimoji="0" lang="ru-RU" sz="10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в ней нет свободных мет;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не прошел тестирование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7878" y="1922377"/>
            <a:ext cx="5306122" cy="696302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1.</a:t>
            </a:r>
            <a:r>
              <a:rPr kumimoji="0" lang="ru-RU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15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486400" y="1905515"/>
            <a:ext cx="6400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      2.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ПРОВЕРКА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ДОКУМЕНТОВ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НАПРАВЛЕНИЕ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НА ТЕСТИРОВАНИЕ</a:t>
            </a:r>
          </a:p>
        </p:txBody>
      </p:sp>
      <p:sp>
        <p:nvSpPr>
          <p:cNvPr id="1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7878" y="2684892"/>
            <a:ext cx="5306122" cy="420098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и предъявляют: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копию СНИЛС родителя (при наличии), а также СНИЛС ребенка (при наличии);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</a:t>
            </a:r>
          </a:p>
          <a:p>
            <a:pPr algn="ctr">
              <a:defRPr/>
            </a:pPr>
            <a:endParaRPr lang="ru-RU" sz="1000" i="1" dirty="0">
              <a:solidFill>
                <a:srgbClr val="FF0000"/>
              </a:solidFill>
              <a:latin typeface="Times New Roman"/>
              <a:ea typeface="Times New Roman"/>
              <a:cs typeface="+mn-cs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lang="ru-RU" sz="1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переводом на русский язык</a:t>
            </a:r>
            <a:endParaRPr lang="ru-RU" sz="1000" b="1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486400" y="2684892"/>
            <a:ext cx="6400800" cy="4173107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Образовательная организация не более 5 рабочих дней проводит проверку комплектности предоставленных документов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представлен полный комплект документов, общеобразовательная организация в течение 25 рабочих дней проверяет их достоверность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После проверки достоверности документов ребенок направляется 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тестирующую организацию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Информация о направлении на тестирование ребенка направляется по адресу, указанному в заявлении о приеме на обучение, и в личный кабинет ЕПГУ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Одновременно общеобразовательная организация уведомляет тестирующую организацию о направлении на тестирование ребенка в электронной форме через ЕПГУ или 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 использованием РПГУ</a:t>
            </a:r>
          </a:p>
          <a:p>
            <a:pPr marL="349885" marR="487680" lvl="0" indent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</p:spTree>
    <p:extLst>
      <p:ext uri="{BB962C8B-B14F-4D97-AF65-F5344CB8AC3E}">
        <p14:creationId xmlns:p14="http://schemas.microsoft.com/office/powerpoint/2010/main" val="335696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171 от 04 марта 2025 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ПРИЕМА НА ОБУЧЕНИЕ 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28601" y="1170135"/>
            <a:ext cx="11734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3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.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ПОСЛЕ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ПРОХОЖДЕНИЯ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ТЕСТИРОВАНИЯ</a:t>
            </a: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48532" y="1932566"/>
            <a:ext cx="3274741" cy="842543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Тестирующая организация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течение 3-х дней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 тестирования уведомляет образовательную организацию (школу) </a:t>
            </a:r>
            <a:b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результатах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1929160"/>
            <a:ext cx="4038600" cy="831205"/>
          </a:xfrm>
          <a:prstGeom prst="roundRect">
            <a:avLst>
              <a:gd name="adj" fmla="val 2467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Информация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20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850459" y="1929161"/>
            <a:ext cx="4112942" cy="831203"/>
          </a:xfrm>
          <a:prstGeom prst="roundRect">
            <a:avLst>
              <a:gd name="adj" fmla="val 10282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течение 5 рабочих дней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2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4315" y="2949616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4. ДОПОЛНИТЕЛЬНО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8600" y="3852031"/>
            <a:ext cx="5806440" cy="23963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Пункт 26(1) Порядка не распространяется на</a:t>
            </a:r>
            <a:r>
              <a:rPr kumimoji="0" lang="en-US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«О правовом положении иностранных граждан в Российской Федерации».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свидетельства о рождении ребенка;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паспорта;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справку о регистрации по месту жительства</a:t>
            </a:r>
          </a:p>
        </p:txBody>
      </p:sp>
      <p:sp>
        <p:nvSpPr>
          <p:cNvPr id="2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3727433"/>
            <a:ext cx="5709285" cy="12954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Граждане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Белоруссии при приеме в школу предъявляют:</a:t>
            </a:r>
          </a:p>
          <a:p>
            <a:pPr marL="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свидетельства о рождении ребенка;</a:t>
            </a: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паспорта;</a:t>
            </a: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справку о регистрации по месту жительства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70928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algn="just">
              <a:defRPr/>
            </a:pPr>
            <a:r>
              <a:rPr lang="ru-RU" sz="1200" spc="-5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исключением копий или оригиналов документов, подтверждение которых в электронном виде невозможно</a:t>
            </a:r>
          </a:p>
        </p:txBody>
      </p:sp>
      <p:grpSp>
        <p:nvGrpSpPr>
          <p:cNvPr id="25" name="Google Shape;31751;p85">
            <a:extLst>
              <a:ext uri="{FF2B5EF4-FFF2-40B4-BE49-F238E27FC236}">
                <a16:creationId xmlns:a16="http://schemas.microsoft.com/office/drawing/2014/main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ysClr val="windowText" lastClr="000000"/>
          </a:solidFill>
        </p:grpSpPr>
        <p:sp>
          <p:nvSpPr>
            <p:cNvPr id="26" name="Google Shape;31752;p85">
              <a:extLst>
                <a:ext uri="{FF2B5EF4-FFF2-40B4-BE49-F238E27FC236}">
                  <a16:creationId xmlns:a16="http://schemas.microsoft.com/office/drawing/2014/main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1753;p85">
              <a:extLst>
                <a:ext uri="{FF2B5EF4-FFF2-40B4-BE49-F238E27FC236}">
                  <a16:creationId xmlns:a16="http://schemas.microsoft.com/office/drawing/2014/main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1754;p85">
              <a:extLst>
                <a:ext uri="{FF2B5EF4-FFF2-40B4-BE49-F238E27FC236}">
                  <a16:creationId xmlns:a16="http://schemas.microsoft.com/office/drawing/2014/main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1755;p85">
              <a:extLst>
                <a:ext uri="{FF2B5EF4-FFF2-40B4-BE49-F238E27FC236}">
                  <a16:creationId xmlns:a16="http://schemas.microsoft.com/office/drawing/2014/main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1756;p85">
              <a:extLst>
                <a:ext uri="{FF2B5EF4-FFF2-40B4-BE49-F238E27FC236}">
                  <a16:creationId xmlns:a16="http://schemas.microsoft.com/office/drawing/2014/main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381000" y="3967097"/>
            <a:ext cx="152400" cy="762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81000" y="4844163"/>
            <a:ext cx="152400" cy="17867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1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170 от 04 марта 2025г.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ПРОВЕДЕНИЯ ТЕСТИРОВАНИЯ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0" y="1102009"/>
            <a:ext cx="4191000" cy="632223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alibri"/>
                <a:cs typeface="Calibri"/>
              </a:rPr>
              <a:t>1. ТЕСТИРУЮЩАЯ ОРГАНИЗАЦИЯ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4191000" y="1102009"/>
            <a:ext cx="8001000" cy="5947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96901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9740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Тестирование проводится в государственных и муниципальных общеобразовательных организациях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595" algn="l"/>
              </a:tabLst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 Тестирующая организация определяется исполнительными органами в сфере образования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434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 Информация о тестирующих организациях и местах проведения тестирования публикуется ИОВ на ЕПГУ</a:t>
            </a:r>
            <a:endParaRPr kumimoji="0" lang="ru-RU" sz="1400" b="0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297815" y="1837565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2. 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7004" y="2263157"/>
            <a:ext cx="6005196" cy="3967265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Тестирование проводится на основании направления, выданного образовательной организацией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Исполнительный орган в сфере образования утверждает расписание проведения тестирования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Тестирование проводится по годам обучения. Уровни знания русского языка:  достаточный и недостаточный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399" y="2302891"/>
            <a:ext cx="5645785" cy="3335908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8. Во время проведения тестирования обязательна видео и аудио запись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9. Для проведения тестирования создается комиссия. Для разрешения спорных вопросов создается апелляционная комиссия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10. Перед проведением тестирования проводится инструктаж ребенка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электронно</a:t>
            </a:r>
            <a:r>
              <a:rPr lang="ru-RU" sz="11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-в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ычислительной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техникой, справочными материалами, шпаргалками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случае нарушения запрета ТЕСТИРОВАНИЕ СЧИТАЕТСЯ НЕПРОЙДЕННЫМ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40" name="object 4"/>
          <p:cNvSpPr txBox="1"/>
          <p:nvPr/>
        </p:nvSpPr>
        <p:spPr>
          <a:xfrm>
            <a:off x="232409" y="6260071"/>
            <a:ext cx="5939791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tabLst>
                <a:tab pos="459740" algn="l"/>
              </a:tabLst>
              <a:defRPr/>
            </a:pPr>
            <a:r>
              <a:rPr lang="ru-RU" sz="10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«Интернет»</a:t>
            </a:r>
          </a:p>
        </p:txBody>
      </p:sp>
      <p:sp>
        <p:nvSpPr>
          <p:cNvPr id="41" name="object 4"/>
          <p:cNvSpPr txBox="1"/>
          <p:nvPr/>
        </p:nvSpPr>
        <p:spPr>
          <a:xfrm>
            <a:off x="6216805" y="5962628"/>
            <a:ext cx="5677380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prstClr val="white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9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170 от 04 марта 2025г.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ПРОВЕДЕНИЯ ТЕСТИРОВАНИЯ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0" y="1075505"/>
            <a:ext cx="52578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1200" y="1075505"/>
            <a:ext cx="607695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67400" y="1138831"/>
            <a:ext cx="501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prstClr val="white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" y="1629775"/>
            <a:ext cx="5218540" cy="2761566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0" y="1628686"/>
            <a:ext cx="4969727" cy="2781240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pAutoFit/>
          </a:bodyPr>
          <a:lstStyle/>
          <a:p>
            <a:pPr marL="0" marR="96901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Тестирующая организация в течение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</a:t>
            </a:r>
          </a:p>
          <a:p>
            <a:pPr marL="0" marR="96901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междведомственного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электронного взаимодействия</a:t>
            </a:r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72152" y="1646082"/>
            <a:ext cx="6095999" cy="2314712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ребенок не прошел тестирование, предлагается пройти дополнительное обучение русскому языку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Повторно пройти тестирование можно не ранее, чем через 3 месяца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При повторном прохождении тестирования не допускается повторное предоставление ранее использованного варианта диагностических материалов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2834" y="4467122"/>
            <a:ext cx="5182471" cy="2390877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09800" y="4467122"/>
            <a:ext cx="3295505" cy="2314677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успешном прохождении тестирования</a:t>
            </a:r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2496345" flipH="1">
            <a:off x="1135350" y="5250486"/>
            <a:ext cx="590886" cy="88516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22871" y="4062090"/>
            <a:ext cx="6019801" cy="54387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УЧЕТ И ХРАНЕНИЕ МАТЕРИАЛОВ</a:t>
            </a: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805489" y="4648198"/>
            <a:ext cx="6029324" cy="2133601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Все материалы тестирования хранятся в тестирующей организации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7822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0" y="1143000"/>
            <a:ext cx="11563351" cy="52578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представивших в общеобразовательную организацию полный пакет документов и направленных на 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 </a:t>
            </a: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которым отказано в зачислении по причине предоставления неполного пакета документов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которым было отказано в зачислении в общеобразовательную организацию по причине отсутствия </a:t>
            </a:r>
            <a:b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</a:b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ней свободных мест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 </a:t>
            </a: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заявлений, по результатам рассмотрения которых выявлены недостоверные сведения, указанные </a:t>
            </a:r>
            <a:b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</a:b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документах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успешно прошедших 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неуспешно прошедших 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которые успешно прошли тестирование и зачислены в общеобразовательные организации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СБОР СВЕДЕНИЙ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15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1354</Words>
  <Application>Microsoft Office PowerPoint</Application>
  <PresentationFormat>Широкоэкранный</PresentationFormat>
  <Paragraphs>116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cp:lastPrinted>2025-03-25T07:26:55Z</cp:lastPrinted>
  <dcterms:created xsi:type="dcterms:W3CDTF">2025-03-17T06:45:18Z</dcterms:created>
  <dcterms:modified xsi:type="dcterms:W3CDTF">2025-03-25T09:37:11Z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